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0"/>
  </p:notesMasterIdLst>
  <p:sldIdLst>
    <p:sldId id="257" r:id="rId2"/>
    <p:sldId id="258" r:id="rId3"/>
    <p:sldId id="338" r:id="rId4"/>
    <p:sldId id="337" r:id="rId5"/>
    <p:sldId id="335" r:id="rId6"/>
    <p:sldId id="333" r:id="rId7"/>
    <p:sldId id="334" r:id="rId8"/>
    <p:sldId id="340" r:id="rId9"/>
    <p:sldId id="339" r:id="rId10"/>
    <p:sldId id="332" r:id="rId11"/>
    <p:sldId id="345" r:id="rId12"/>
    <p:sldId id="348" r:id="rId13"/>
    <p:sldId id="349" r:id="rId14"/>
    <p:sldId id="344" r:id="rId15"/>
    <p:sldId id="350" r:id="rId16"/>
    <p:sldId id="347" r:id="rId17"/>
    <p:sldId id="346" r:id="rId18"/>
    <p:sldId id="34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2" d="100"/>
          <a:sy n="72" d="100"/>
        </p:scale>
        <p:origin x="-256" y="-95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50" Type="http://schemas.microsoft.com/office/2015/10/relationships/revisionInfo" Target="NUL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8EBBD-8B41-47B7-98CB-79935726AA64}" type="datetimeFigureOut">
              <a:rPr lang="en-US"/>
              <a:t>3/31/21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5847A-4A83-4BB3-BCBD-B1AB96DE037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29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BF0D30-198B-5746-9712-F860720520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1410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BF0D30-198B-5746-9712-F860720520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134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77387-BD7E-4544-AC05-D730EC00EEAD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8B768-90BF-4EFE-9CA5-B766E104D08E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25826-C3A6-432D-8AFF-ED88A224B10F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C0B2C-CCCF-4165-93F2-A65DAFBE830D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4B922-7CC5-45F9-989C-63E8F8885CAE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9D86E-926C-46BE-AA84-61724498F74C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AAD3-B679-4407-AFA1-1A516C0B0F82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98893-6569-44E3-A83F-FDB05824D733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5920F-5357-4D8C-9205-70FAF363D54B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BD52-4EBD-479F-B951-00E8347EA6AA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89AA-C966-43C7-BD95-A6EEF99E9D41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AA3B7-4689-AA47-B87F-0C0066A45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D9DC-3447-48D2-8224-461241C4239C}" type="datetime1">
              <a:rPr lang="en-US" altLang="ko-KR" smtClean="0"/>
              <a:t>3/31/21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AA3B7-4689-AA47-B87F-0C0066A450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7" Type="http://schemas.openxmlformats.org/officeDocument/2006/relationships/image" Target="../media/image5.jpeg"/><Relationship Id="rId8" Type="http://schemas.microsoft.com/office/2007/relationships/hdphoto" Target="../media/hdphoto3.wdp"/><Relationship Id="rId9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microsoft.com/office/2007/relationships/hdphoto" Target="../media/hdphoto4.wdp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microsoft.com/office/2007/relationships/hdphoto" Target="../media/hdphoto4.wdp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9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microsoft.com/office/2007/relationships/hdphoto" Target="../media/hdphoto5.wdp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9" Type="http://schemas.openxmlformats.org/officeDocument/2006/relationships/image" Target="../media/image25.png"/><Relationship Id="rId10" Type="http://schemas.microsoft.com/office/2007/relationships/hdphoto" Target="../media/hdphoto6.wdp"/><Relationship Id="rId11" Type="http://schemas.microsoft.com/office/2007/relationships/hdphoto" Target="../media/hdphoto7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microsoft.com/office/2007/relationships/hdphoto" Target="../media/hdphoto8.wdp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9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7" Type="http://schemas.openxmlformats.org/officeDocument/2006/relationships/image" Target="../media/image5.jpeg"/><Relationship Id="rId8" Type="http://schemas.microsoft.com/office/2007/relationships/hdphoto" Target="../media/hdphoto3.wdp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xmlns="" id="{8BFFFB87-5763-4A72-8BFB-A26F362936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0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ECDA45D0-AC88-384D-9550-268912D555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197" y="13534"/>
            <a:ext cx="11968976" cy="1752600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Environmental Justice &amp; Equity of Flooding </a:t>
            </a:r>
            <a:endParaRPr lang="en-US" b="1" dirty="0">
              <a:solidFill>
                <a:schemeClr val="bg2">
                  <a:lumMod val="60000"/>
                  <a:lumOff val="40000"/>
                </a:schemeClr>
              </a:solidFill>
              <a:cs typeface="Calibri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189734C3-33E1-F842-97FC-0896CF5492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197" y="1766134"/>
            <a:ext cx="11087100" cy="3999286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algn="l">
              <a:lnSpc>
                <a:spcPct val="150000"/>
              </a:lnSpc>
            </a:pPr>
            <a:r>
              <a:rPr lang="en-US" b="1" dirty="0" err="1" smtClean="0">
                <a:solidFill>
                  <a:schemeClr val="tx1"/>
                </a:solidFill>
              </a:rPr>
              <a:t>Team_Global</a:t>
            </a:r>
            <a:r>
              <a:rPr lang="en-US" b="1" dirty="0" smtClean="0">
                <a:solidFill>
                  <a:schemeClr val="tx1"/>
                </a:solidFill>
              </a:rPr>
              <a:t> Flood Equity XR</a:t>
            </a:r>
          </a:p>
          <a:p>
            <a:pPr algn="l">
              <a:lnSpc>
                <a:spcPct val="15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Hoang Tao _PhD ABD  UNO</a:t>
            </a:r>
          </a:p>
          <a:p>
            <a:pPr algn="l">
              <a:lnSpc>
                <a:spcPct val="150000"/>
              </a:lnSpc>
            </a:pPr>
            <a:r>
              <a:rPr lang="en-US" b="1" dirty="0" err="1" smtClean="0">
                <a:solidFill>
                  <a:schemeClr val="tx1"/>
                </a:solidFill>
                <a:cs typeface="Calibri"/>
              </a:rPr>
              <a:t>Kanupriya</a:t>
            </a:r>
            <a:r>
              <a:rPr lang="en-US" b="1" dirty="0" smtClean="0">
                <a:solidFill>
                  <a:schemeClr val="tx1"/>
                </a:solidFill>
                <a:cs typeface="Calibri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cs typeface="Calibri"/>
              </a:rPr>
              <a:t>Tiwari_</a:t>
            </a:r>
            <a:r>
              <a:rPr lang="en-US" b="1" dirty="0" err="1" smtClean="0">
                <a:solidFill>
                  <a:schemeClr val="tx1"/>
                </a:solidFill>
              </a:rPr>
              <a:t>PhD</a:t>
            </a:r>
            <a:r>
              <a:rPr lang="en-US" b="1" dirty="0" smtClean="0">
                <a:solidFill>
                  <a:schemeClr val="tx1"/>
                </a:solidFill>
              </a:rPr>
              <a:t> ABD UQ </a:t>
            </a:r>
            <a:endParaRPr lang="en-US" b="1" dirty="0" smtClean="0">
              <a:solidFill>
                <a:schemeClr val="tx1"/>
              </a:solidFill>
              <a:cs typeface="Calibri"/>
            </a:endParaRPr>
          </a:p>
          <a:p>
            <a:pPr algn="l">
              <a:lnSpc>
                <a:spcPct val="150000"/>
              </a:lnSpc>
            </a:pPr>
            <a:r>
              <a:rPr lang="en-US" b="1" dirty="0" smtClean="0">
                <a:solidFill>
                  <a:schemeClr val="tx1"/>
                </a:solidFill>
                <a:cs typeface="Calibri"/>
              </a:rPr>
              <a:t>Patrick </a:t>
            </a:r>
            <a:r>
              <a:rPr lang="en-US" b="1" dirty="0" err="1" smtClean="0">
                <a:solidFill>
                  <a:schemeClr val="tx1"/>
                </a:solidFill>
                <a:cs typeface="Calibri"/>
              </a:rPr>
              <a:t>Kalonde</a:t>
            </a:r>
            <a:r>
              <a:rPr lang="en-US" b="1" dirty="0" smtClean="0">
                <a:solidFill>
                  <a:schemeClr val="tx1"/>
                </a:solidFill>
                <a:cs typeface="Calibri"/>
              </a:rPr>
              <a:t>_ GR SCSU</a:t>
            </a:r>
          </a:p>
          <a:p>
            <a:pPr algn="l">
              <a:lnSpc>
                <a:spcPct val="150000"/>
              </a:lnSpc>
            </a:pPr>
            <a:r>
              <a:rPr lang="en-US" b="1" dirty="0" err="1" smtClean="0">
                <a:solidFill>
                  <a:schemeClr val="tx1"/>
                </a:solidFill>
                <a:cs typeface="Calibri"/>
              </a:rPr>
              <a:t>Artne</a:t>
            </a:r>
            <a:r>
              <a:rPr lang="en-US" b="1" dirty="0" smtClean="0">
                <a:solidFill>
                  <a:schemeClr val="tx1"/>
                </a:solidFill>
                <a:cs typeface="Calibri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cs typeface="Calibri"/>
              </a:rPr>
              <a:t>Nguyen_UG</a:t>
            </a:r>
            <a:r>
              <a:rPr lang="en-US" b="1" dirty="0" smtClean="0">
                <a:solidFill>
                  <a:schemeClr val="tx1"/>
                </a:solidFill>
                <a:cs typeface="Calibri"/>
              </a:rPr>
              <a:t> UCLA</a:t>
            </a:r>
          </a:p>
          <a:p>
            <a:pPr algn="l">
              <a:lnSpc>
                <a:spcPct val="150000"/>
              </a:lnSpc>
            </a:pPr>
            <a:r>
              <a:rPr lang="en-US" b="1" dirty="0" err="1" smtClean="0">
                <a:solidFill>
                  <a:schemeClr val="tx1"/>
                </a:solidFill>
                <a:cs typeface="Calibri"/>
              </a:rPr>
              <a:t>Trung</a:t>
            </a:r>
            <a:r>
              <a:rPr lang="en-US" b="1" dirty="0" smtClean="0">
                <a:solidFill>
                  <a:schemeClr val="tx1"/>
                </a:solidFill>
                <a:cs typeface="Calibri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cs typeface="Calibri"/>
              </a:rPr>
              <a:t>Vu_UG</a:t>
            </a:r>
            <a:r>
              <a:rPr lang="en-US" b="1" dirty="0" smtClean="0">
                <a:solidFill>
                  <a:schemeClr val="tx1"/>
                </a:solidFill>
                <a:cs typeface="Calibri"/>
              </a:rPr>
              <a:t> </a:t>
            </a:r>
            <a:r>
              <a:rPr lang="en-US" b="1" dirty="0">
                <a:solidFill>
                  <a:schemeClr val="tx1"/>
                </a:solidFill>
                <a:cs typeface="Calibri"/>
              </a:rPr>
              <a:t>UCLA</a:t>
            </a:r>
          </a:p>
          <a:p>
            <a:pPr>
              <a:lnSpc>
                <a:spcPct val="150000"/>
              </a:lnSpc>
            </a:pPr>
            <a:endParaRPr lang="en-US" b="1" dirty="0" smtClean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0765" t="4118" r="16951" b="4736"/>
          <a:stretch/>
        </p:blipFill>
        <p:spPr>
          <a:xfrm>
            <a:off x="5138971" y="1925293"/>
            <a:ext cx="6391326" cy="453331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3197" y="6089273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558ED5"/>
                </a:solidFill>
              </a:rPr>
              <a:t>CGI &amp; Howard </a:t>
            </a:r>
            <a:r>
              <a:rPr lang="en-US" dirty="0" err="1" smtClean="0">
                <a:solidFill>
                  <a:srgbClr val="558ED5"/>
                </a:solidFill>
              </a:rPr>
              <a:t>Hackathon</a:t>
            </a:r>
            <a:r>
              <a:rPr lang="en-US" dirty="0" smtClean="0">
                <a:solidFill>
                  <a:srgbClr val="558ED5"/>
                </a:solidFill>
              </a:rPr>
              <a:t> UC</a:t>
            </a:r>
            <a:endParaRPr lang="en-US" dirty="0">
              <a:solidFill>
                <a:srgbClr val="558E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117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8D8189-5F11-46CC-9D01-90C8E20D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945" y="274638"/>
            <a:ext cx="10972800" cy="1143000"/>
          </a:xfrm>
        </p:spPr>
        <p:txBody>
          <a:bodyPr/>
          <a:lstStyle/>
          <a:p>
            <a:pPr algn="l"/>
            <a:r>
              <a:rPr lang="en-US" b="1" dirty="0" smtClean="0">
                <a:cs typeface="Calibri"/>
              </a:rPr>
              <a:t>Back-</a:t>
            </a:r>
            <a:r>
              <a:rPr lang="en-US" b="1" dirty="0" err="1" smtClean="0">
                <a:cs typeface="Calibri"/>
              </a:rPr>
              <a:t>End_Cost</a:t>
            </a:r>
            <a:r>
              <a:rPr lang="en-US" b="1" dirty="0" smtClean="0">
                <a:cs typeface="Calibri"/>
              </a:rPr>
              <a:t>-Benefit Analysis Data</a:t>
            </a:r>
            <a:endParaRPr lang="en-US" b="1" dirty="0"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5761C5E-5CEB-4D23-AC8B-0A7419E85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945" y="1600201"/>
            <a:ext cx="109728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smtClean="0">
                <a:cs typeface="Calibri"/>
              </a:rPr>
              <a:t>_Methods / Functions</a:t>
            </a:r>
            <a:endParaRPr lang="en-US" dirty="0">
              <a:cs typeface="Calibri"/>
            </a:endParaRPr>
          </a:p>
          <a:p>
            <a:pPr marL="914400" lvl="2" indent="0">
              <a:buNone/>
            </a:pPr>
            <a:r>
              <a:rPr lang="en-US" dirty="0" smtClean="0">
                <a:ea typeface="+mn-lt"/>
                <a:cs typeface="+mn-lt"/>
              </a:rPr>
              <a:t>_Construction </a:t>
            </a:r>
            <a:r>
              <a:rPr lang="en-US" dirty="0">
                <a:ea typeface="+mn-lt"/>
                <a:cs typeface="+mn-lt"/>
              </a:rPr>
              <a:t>cost</a:t>
            </a:r>
          </a:p>
          <a:p>
            <a:pPr marL="914400" lvl="2" indent="0">
              <a:buNone/>
            </a:pPr>
            <a:r>
              <a:rPr lang="en-US" dirty="0" smtClean="0">
                <a:ea typeface="+mn-lt"/>
                <a:cs typeface="+mn-lt"/>
              </a:rPr>
              <a:t>_Insurance </a:t>
            </a:r>
            <a:r>
              <a:rPr lang="en-US" dirty="0">
                <a:ea typeface="+mn-lt"/>
                <a:cs typeface="+mn-lt"/>
              </a:rPr>
              <a:t>premium</a:t>
            </a:r>
            <a:endParaRPr lang="en-US" dirty="0">
              <a:cs typeface="Calibri"/>
            </a:endParaRPr>
          </a:p>
          <a:p>
            <a:pPr marL="914400" lvl="2" indent="0">
              <a:buNone/>
            </a:pPr>
            <a:r>
              <a:rPr lang="en-US" dirty="0" smtClean="0">
                <a:ea typeface="+mn-lt"/>
                <a:cs typeface="+mn-lt"/>
              </a:rPr>
              <a:t>_AAL</a:t>
            </a:r>
            <a:endParaRPr lang="en-US" dirty="0">
              <a:cs typeface="Calibri"/>
            </a:endParaRPr>
          </a:p>
          <a:p>
            <a:pPr marL="914400" lvl="2" indent="0">
              <a:buNone/>
            </a:pPr>
            <a:r>
              <a:rPr lang="en-US" dirty="0" smtClean="0">
                <a:ea typeface="+mn-lt"/>
                <a:cs typeface="+mn-lt"/>
              </a:rPr>
              <a:t>_Net </a:t>
            </a:r>
            <a:r>
              <a:rPr lang="en-US" dirty="0">
                <a:ea typeface="+mn-lt"/>
                <a:cs typeface="+mn-lt"/>
              </a:rPr>
              <a:t>benefit (NB)</a:t>
            </a:r>
            <a:endParaRPr lang="en-US" dirty="0">
              <a:cs typeface="Calibri"/>
            </a:endParaRPr>
          </a:p>
          <a:p>
            <a:pPr marL="914400" lvl="2" indent="0">
              <a:buNone/>
            </a:pPr>
            <a:r>
              <a:rPr lang="en-US" dirty="0" smtClean="0">
                <a:ea typeface="+mn-lt"/>
                <a:cs typeface="+mn-lt"/>
              </a:rPr>
              <a:t>_Net </a:t>
            </a:r>
            <a:r>
              <a:rPr lang="en-US" dirty="0">
                <a:ea typeface="+mn-lt"/>
                <a:cs typeface="+mn-lt"/>
              </a:rPr>
              <a:t>benefit to cost ratio (NBCR) </a:t>
            </a:r>
            <a:endParaRPr lang="en-US" dirty="0">
              <a:cs typeface="Calibri"/>
            </a:endParaRPr>
          </a:p>
          <a:p>
            <a:pPr marL="914400" lvl="2" indent="0">
              <a:buNone/>
            </a:pPr>
            <a:r>
              <a:rPr lang="en-US" dirty="0" smtClean="0">
                <a:ea typeface="+mn-lt"/>
                <a:cs typeface="+mn-lt"/>
              </a:rPr>
              <a:t>_Payback </a:t>
            </a:r>
            <a:r>
              <a:rPr lang="en-US" dirty="0">
                <a:ea typeface="+mn-lt"/>
                <a:cs typeface="+mn-lt"/>
              </a:rPr>
              <a:t>periods</a:t>
            </a:r>
          </a:p>
          <a:p>
            <a:pPr marL="914400" lvl="2" indent="0">
              <a:buNone/>
            </a:pPr>
            <a:r>
              <a:rPr lang="en-US" dirty="0" smtClean="0">
                <a:ea typeface="+mn-lt"/>
                <a:cs typeface="+mn-lt"/>
              </a:rPr>
              <a:t>_Freeboard </a:t>
            </a:r>
            <a:r>
              <a:rPr lang="en-US" dirty="0">
                <a:ea typeface="+mn-lt"/>
                <a:cs typeface="+mn-lt"/>
              </a:rPr>
              <a:t>and benefit graph 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15" name="Picture 14" descr="GI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557" y="1192028"/>
            <a:ext cx="7100144" cy="55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26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B006A5-3E38-4589-A096-ED952111B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623" y="406969"/>
            <a:ext cx="109728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cs typeface="Calibri"/>
              </a:rPr>
              <a:t>Lesson Learned from Applied Research</a:t>
            </a:r>
            <a:endParaRPr lang="en-US" dirty="0">
              <a:cs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27" y="1426680"/>
            <a:ext cx="5347723" cy="34891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177" y="3594841"/>
            <a:ext cx="5596058" cy="297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96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85" y="1322725"/>
            <a:ext cx="10085431" cy="5042716"/>
          </a:xfrm>
          <a:prstGeom prst="rect">
            <a:avLst/>
          </a:prstGeom>
        </p:spPr>
      </p:pic>
      <p:pic>
        <p:nvPicPr>
          <p:cNvPr id="5" name="Picture 7" descr="A person holding a sign&#10;&#10;Description automatically generated">
            <a:extLst>
              <a:ext uri="{FF2B5EF4-FFF2-40B4-BE49-F238E27FC236}">
                <a16:creationId xmlns:a16="http://schemas.microsoft.com/office/drawing/2014/main" xmlns="" id="{F34AA5DD-A3BF-4BE2-96EE-4E649D0BC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632" y="1325997"/>
            <a:ext cx="8446477" cy="508506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5DF62EB4-EF7D-400C-ADD1-278F20B4A47C}"/>
              </a:ext>
            </a:extLst>
          </p:cNvPr>
          <p:cNvGrpSpPr/>
          <p:nvPr/>
        </p:nvGrpSpPr>
        <p:grpSpPr>
          <a:xfrm>
            <a:off x="4198604" y="4343552"/>
            <a:ext cx="1356259" cy="988541"/>
            <a:chOff x="5044543" y="4185375"/>
            <a:chExt cx="1356258" cy="98854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7F01DE8E-4BA8-4B63-812E-C31E4A82B5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992" t="57539" r="49124" b="23938"/>
            <a:stretch/>
          </p:blipFill>
          <p:spPr>
            <a:xfrm>
              <a:off x="5044543" y="4185375"/>
              <a:ext cx="1356258" cy="988541"/>
            </a:xfrm>
            <a:prstGeom prst="rect">
              <a:avLst/>
            </a:prstGeom>
          </p:spPr>
        </p:pic>
        <p:pic>
          <p:nvPicPr>
            <p:cNvPr id="9" name="Picture 4" descr="hand mouse pointer PNG image with transparent background | TOPpng">
              <a:extLst>
                <a:ext uri="{FF2B5EF4-FFF2-40B4-BE49-F238E27FC236}">
                  <a16:creationId xmlns:a16="http://schemas.microsoft.com/office/drawing/2014/main" xmlns="" id="{AC818A6A-6506-4949-8AA4-B43E930BA8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30" b="94645" l="9643" r="90000">
                          <a14:foregroundMark x1="18929" y1="42026" x2="18929" y2="42026"/>
                          <a14:foregroundMark x1="90476" y1="44820" x2="90476" y2="44820"/>
                          <a14:foregroundMark x1="43810" y1="7218" x2="43810" y2="7218"/>
                          <a14:foregroundMark x1="42381" y1="3027" x2="42381" y2="3027"/>
                          <a14:foregroundMark x1="42738" y1="94761" x2="42738" y2="94761"/>
                          <a14:foregroundMark x1="33929" y1="83469" x2="33929" y2="83469"/>
                          <a14:foregroundMark x1="21071" y1="41793" x2="28095" y2="45984"/>
                          <a14:foregroundMark x1="29881" y1="49942" x2="30714" y2="55879"/>
                          <a14:foregroundMark x1="30357" y1="40047" x2="34048" y2="7101"/>
                          <a14:foregroundMark x1="34048" y1="7101" x2="39405" y2="1630"/>
                          <a14:foregroundMark x1="39405" y1="1630" x2="45952" y2="5471"/>
                          <a14:foregroundMark x1="45952" y1="5471" x2="47024" y2="37602"/>
                          <a14:foregroundMark x1="9762" y1="46799" x2="9643" y2="43655"/>
                          <a14:backgroundMark x1="54881" y1="74156" x2="54881" y2="741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0488" y="4287355"/>
              <a:ext cx="200313" cy="2048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7EA7226B-9915-4E59-B2B7-86264748835F}"/>
              </a:ext>
            </a:extLst>
          </p:cNvPr>
          <p:cNvSpPr/>
          <p:nvPr/>
        </p:nvSpPr>
        <p:spPr>
          <a:xfrm rot="5400000">
            <a:off x="5094214" y="1685790"/>
            <a:ext cx="342527" cy="48282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2785" y="1325996"/>
            <a:ext cx="10085431" cy="508506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884333" y="5405176"/>
            <a:ext cx="3929281" cy="8771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 smtClean="0">
                <a:latin typeface="Eurostile"/>
                <a:cs typeface="Eurostile"/>
              </a:rPr>
              <a:t>Global Flood Equity</a:t>
            </a:r>
            <a:endParaRPr lang="en-US" sz="3600" b="1" dirty="0">
              <a:latin typeface="Eurostile"/>
              <a:cs typeface="Eurostile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727297" y="3495541"/>
            <a:ext cx="2572013" cy="3362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0" b="1" spc="-300" dirty="0" smtClean="0">
                <a:solidFill>
                  <a:schemeClr val="bg2">
                    <a:lumMod val="75000"/>
                  </a:schemeClr>
                </a:solidFill>
                <a:latin typeface="Eurostile"/>
                <a:cs typeface="Eurostile"/>
              </a:rPr>
              <a:t>XR</a:t>
            </a:r>
            <a:endParaRPr lang="en-US" sz="15000" b="1" spc="-300" dirty="0">
              <a:solidFill>
                <a:schemeClr val="bg2">
                  <a:lumMod val="75000"/>
                </a:schemeClr>
              </a:solidFill>
              <a:latin typeface="Eurostile"/>
              <a:cs typeface="Eurostile"/>
            </a:endParaRPr>
          </a:p>
        </p:txBody>
      </p:sp>
      <p:pic>
        <p:nvPicPr>
          <p:cNvPr id="14" name="Picture 13" descr="Search 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366" y="2194689"/>
            <a:ext cx="7871411" cy="63104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545928" y="2253536"/>
            <a:ext cx="1527807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2000 Lakeshore Dr.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6" name="Title 3"/>
          <p:cNvSpPr>
            <a:spLocks noGrp="1"/>
          </p:cNvSpPr>
          <p:nvPr>
            <p:ph type="title"/>
          </p:nvPr>
        </p:nvSpPr>
        <p:spPr>
          <a:xfrm>
            <a:off x="1032785" y="255652"/>
            <a:ext cx="10972800" cy="1143000"/>
          </a:xfrm>
        </p:spPr>
        <p:txBody>
          <a:bodyPr/>
          <a:lstStyle/>
          <a:p>
            <a:pPr algn="l"/>
            <a:r>
              <a:rPr lang="en-US" dirty="0" smtClean="0"/>
              <a:t>AR </a:t>
            </a:r>
            <a:r>
              <a:rPr lang="en-US" dirty="0" smtClean="0"/>
              <a:t>Web Portal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1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94714" y="290422"/>
            <a:ext cx="10972800" cy="1143000"/>
          </a:xfrm>
        </p:spPr>
        <p:txBody>
          <a:bodyPr/>
          <a:lstStyle/>
          <a:p>
            <a:pPr algn="l"/>
            <a:r>
              <a:rPr lang="en-US" dirty="0" smtClean="0"/>
              <a:t>Reality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85" y="1322725"/>
            <a:ext cx="10085431" cy="504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36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94714" y="290422"/>
            <a:ext cx="10972800" cy="1143000"/>
          </a:xfrm>
        </p:spPr>
        <p:txBody>
          <a:bodyPr/>
          <a:lstStyle/>
          <a:p>
            <a:pPr algn="l"/>
            <a:r>
              <a:rPr lang="en-US" dirty="0" smtClean="0"/>
              <a:t>Augmented Reality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85" y="1322725"/>
            <a:ext cx="10085431" cy="5042716"/>
          </a:xfrm>
          <a:prstGeom prst="rect">
            <a:avLst/>
          </a:prstGeom>
        </p:spPr>
      </p:pic>
      <p:pic>
        <p:nvPicPr>
          <p:cNvPr id="8" name="Picture 7" descr="MC1.png"/>
          <p:cNvPicPr>
            <a:picLocks noChangeAspect="1"/>
          </p:cNvPicPr>
          <p:nvPr/>
        </p:nvPicPr>
        <p:blipFill>
          <a:blip r:embed="rId3">
            <a:alphaModFix amt="7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322" y="4557123"/>
            <a:ext cx="4131663" cy="180831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162563" y="1516159"/>
            <a:ext cx="1195486" cy="4581369"/>
          </a:xfrm>
          <a:prstGeom prst="rect">
            <a:avLst/>
          </a:prstGeom>
          <a:solidFill>
            <a:schemeClr val="tx1">
              <a:alpha val="56000"/>
            </a:schemeClr>
          </a:solidFill>
          <a:ln w="28575" cmpd="sng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GIS MAP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729" y="1824364"/>
            <a:ext cx="846400" cy="1061918"/>
          </a:xfrm>
          <a:prstGeom prst="rect">
            <a:avLst/>
          </a:prstGeom>
        </p:spPr>
      </p:pic>
      <p:pic>
        <p:nvPicPr>
          <p:cNvPr id="11" name="Picture 10" descr="Mitigation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43"/>
          <a:stretch/>
        </p:blipFill>
        <p:spPr>
          <a:xfrm>
            <a:off x="1061966" y="3848127"/>
            <a:ext cx="1428012" cy="1049937"/>
          </a:xfrm>
          <a:prstGeom prst="rect">
            <a:avLst/>
          </a:prstGeom>
        </p:spPr>
      </p:pic>
      <p:pic>
        <p:nvPicPr>
          <p:cNvPr id="12" name="Picture 11" descr="Flood Risk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58"/>
          <a:stretch/>
        </p:blipFill>
        <p:spPr>
          <a:xfrm>
            <a:off x="1032785" y="2886282"/>
            <a:ext cx="1411581" cy="961845"/>
          </a:xfrm>
          <a:prstGeom prst="rect">
            <a:avLst/>
          </a:prstGeom>
        </p:spPr>
      </p:pic>
      <p:pic>
        <p:nvPicPr>
          <p:cNvPr id="13" name="Picture 12" descr="Cost-benefit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81"/>
          <a:stretch/>
        </p:blipFill>
        <p:spPr>
          <a:xfrm>
            <a:off x="1106108" y="5049379"/>
            <a:ext cx="1383870" cy="96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688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94714" y="290422"/>
            <a:ext cx="10972800" cy="1143000"/>
          </a:xfrm>
        </p:spPr>
        <p:txBody>
          <a:bodyPr/>
          <a:lstStyle/>
          <a:p>
            <a:pPr algn="l"/>
            <a:r>
              <a:rPr lang="en-US" dirty="0" smtClean="0"/>
              <a:t>Augmented Reality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85" y="1322725"/>
            <a:ext cx="10085431" cy="5042716"/>
          </a:xfrm>
          <a:prstGeom prst="rect">
            <a:avLst/>
          </a:prstGeom>
        </p:spPr>
      </p:pic>
      <p:pic>
        <p:nvPicPr>
          <p:cNvPr id="8" name="Picture 7" descr="MC1.png"/>
          <p:cNvPicPr>
            <a:picLocks noChangeAspect="1"/>
          </p:cNvPicPr>
          <p:nvPr/>
        </p:nvPicPr>
        <p:blipFill>
          <a:blip r:embed="rId3">
            <a:alphaModFix amt="7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322" y="4557123"/>
            <a:ext cx="4131663" cy="180831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162563" y="1516159"/>
            <a:ext cx="1195486" cy="4581369"/>
          </a:xfrm>
          <a:prstGeom prst="rect">
            <a:avLst/>
          </a:prstGeom>
          <a:solidFill>
            <a:schemeClr val="tx1">
              <a:alpha val="56000"/>
            </a:schemeClr>
          </a:solidFill>
          <a:ln w="28575" cmpd="sng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GIS MAP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729" y="1824364"/>
            <a:ext cx="846400" cy="1061918"/>
          </a:xfrm>
          <a:prstGeom prst="rect">
            <a:avLst/>
          </a:prstGeom>
        </p:spPr>
      </p:pic>
      <p:pic>
        <p:nvPicPr>
          <p:cNvPr id="11" name="Picture 10" descr="Mitigation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43"/>
          <a:stretch/>
        </p:blipFill>
        <p:spPr>
          <a:xfrm>
            <a:off x="1061966" y="3848127"/>
            <a:ext cx="1428012" cy="1049937"/>
          </a:xfrm>
          <a:prstGeom prst="rect">
            <a:avLst/>
          </a:prstGeom>
        </p:spPr>
      </p:pic>
      <p:pic>
        <p:nvPicPr>
          <p:cNvPr id="12" name="Picture 11" descr="Flood Risk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58"/>
          <a:stretch/>
        </p:blipFill>
        <p:spPr>
          <a:xfrm>
            <a:off x="1032785" y="2886282"/>
            <a:ext cx="1411581" cy="961845"/>
          </a:xfrm>
          <a:prstGeom prst="rect">
            <a:avLst/>
          </a:prstGeom>
        </p:spPr>
      </p:pic>
      <p:pic>
        <p:nvPicPr>
          <p:cNvPr id="13" name="Picture 12" descr="Cost-benefit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81"/>
          <a:stretch/>
        </p:blipFill>
        <p:spPr>
          <a:xfrm>
            <a:off x="1106108" y="5049379"/>
            <a:ext cx="1383870" cy="961845"/>
          </a:xfrm>
          <a:prstGeom prst="rect">
            <a:avLst/>
          </a:prstGeom>
        </p:spPr>
      </p:pic>
      <p:pic>
        <p:nvPicPr>
          <p:cNvPr id="5" name="Picture 4" descr="FIRM.png"/>
          <p:cNvPicPr>
            <a:picLocks noChangeAspect="1"/>
          </p:cNvPicPr>
          <p:nvPr/>
        </p:nvPicPr>
        <p:blipFill>
          <a:blip r:embed="rId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227" y="1165263"/>
            <a:ext cx="8102123" cy="367582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 flipH="1">
            <a:off x="2798234" y="1898664"/>
            <a:ext cx="1924432" cy="25721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722666" y="1898664"/>
            <a:ext cx="628313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98234" y="4470820"/>
            <a:ext cx="64744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9272702" y="1898664"/>
            <a:ext cx="1733101" cy="25721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itle 2"/>
          <p:cNvSpPr txBox="1">
            <a:spLocks/>
          </p:cNvSpPr>
          <p:nvPr/>
        </p:nvSpPr>
        <p:spPr>
          <a:xfrm>
            <a:off x="3692761" y="3698085"/>
            <a:ext cx="343975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100" b="1" dirty="0" smtClean="0">
                <a:solidFill>
                  <a:schemeClr val="bg2">
                    <a:lumMod val="75000"/>
                  </a:schemeClr>
                </a:solidFill>
                <a:latin typeface="Eurostile"/>
                <a:cs typeface="Eurostile"/>
              </a:rPr>
              <a:t>FIRM</a:t>
            </a:r>
            <a:endParaRPr lang="en-US" sz="2100" b="1" dirty="0">
              <a:solidFill>
                <a:schemeClr val="bg2">
                  <a:lumMod val="75000"/>
                </a:schemeClr>
              </a:solidFill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2117247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94714" y="290422"/>
            <a:ext cx="10972800" cy="1143000"/>
          </a:xfrm>
        </p:spPr>
        <p:txBody>
          <a:bodyPr/>
          <a:lstStyle/>
          <a:p>
            <a:pPr algn="l"/>
            <a:r>
              <a:rPr lang="en-US" dirty="0" smtClean="0"/>
              <a:t>Augmented Reality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85" y="1322725"/>
            <a:ext cx="10085431" cy="5042716"/>
          </a:xfrm>
          <a:prstGeom prst="rect">
            <a:avLst/>
          </a:prstGeom>
        </p:spPr>
      </p:pic>
      <p:pic>
        <p:nvPicPr>
          <p:cNvPr id="8" name="Picture 7" descr="MC1.png"/>
          <p:cNvPicPr>
            <a:picLocks noChangeAspect="1"/>
          </p:cNvPicPr>
          <p:nvPr/>
        </p:nvPicPr>
        <p:blipFill>
          <a:blip r:embed="rId3">
            <a:alphaModFix amt="7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322" y="4557123"/>
            <a:ext cx="4131663" cy="180831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162563" y="1516159"/>
            <a:ext cx="1195486" cy="4581369"/>
          </a:xfrm>
          <a:prstGeom prst="rect">
            <a:avLst/>
          </a:prstGeom>
          <a:solidFill>
            <a:schemeClr val="tx1">
              <a:alpha val="56000"/>
            </a:schemeClr>
          </a:solidFill>
          <a:ln w="28575" cmpd="sng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GIS MAP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729" y="1824364"/>
            <a:ext cx="846400" cy="1061918"/>
          </a:xfrm>
          <a:prstGeom prst="rect">
            <a:avLst/>
          </a:prstGeom>
        </p:spPr>
      </p:pic>
      <p:pic>
        <p:nvPicPr>
          <p:cNvPr id="11" name="Picture 10" descr="Mitigation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43"/>
          <a:stretch/>
        </p:blipFill>
        <p:spPr>
          <a:xfrm>
            <a:off x="1061966" y="3848127"/>
            <a:ext cx="1428012" cy="1049937"/>
          </a:xfrm>
          <a:prstGeom prst="rect">
            <a:avLst/>
          </a:prstGeom>
        </p:spPr>
      </p:pic>
      <p:pic>
        <p:nvPicPr>
          <p:cNvPr id="12" name="Picture 11" descr="Flood Risk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58"/>
          <a:stretch/>
        </p:blipFill>
        <p:spPr>
          <a:xfrm>
            <a:off x="1032785" y="2886282"/>
            <a:ext cx="1411581" cy="961845"/>
          </a:xfrm>
          <a:prstGeom prst="rect">
            <a:avLst/>
          </a:prstGeom>
        </p:spPr>
      </p:pic>
      <p:pic>
        <p:nvPicPr>
          <p:cNvPr id="13" name="Picture 12" descr="Cost-benefit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81"/>
          <a:stretch/>
        </p:blipFill>
        <p:spPr>
          <a:xfrm>
            <a:off x="1106108" y="5049379"/>
            <a:ext cx="1383870" cy="9618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61966" y="4191856"/>
            <a:ext cx="9993205" cy="217358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51000"/>
                  <a:satMod val="130000"/>
                  <a:alpha val="31000"/>
                </a:schemeClr>
              </a:gs>
              <a:gs pos="80000">
                <a:schemeClr val="accent1">
                  <a:shade val="93000"/>
                  <a:satMod val="130000"/>
                  <a:alpha val="31000"/>
                </a:schemeClr>
              </a:gs>
              <a:gs pos="100000">
                <a:schemeClr val="accent1">
                  <a:shade val="94000"/>
                  <a:satMod val="135000"/>
                  <a:alpha val="31000"/>
                </a:schemeClr>
              </a:gs>
            </a:gsLst>
            <a:lin ang="16200000" scaled="0"/>
            <a:tileRect/>
          </a:gradFill>
          <a:effectLst>
            <a:glow rad="101600">
              <a:schemeClr val="accent1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Water.png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85" y="3722384"/>
            <a:ext cx="6502400" cy="1003300"/>
          </a:xfrm>
          <a:prstGeom prst="rect">
            <a:avLst/>
          </a:prstGeom>
        </p:spPr>
      </p:pic>
      <p:pic>
        <p:nvPicPr>
          <p:cNvPr id="16" name="Picture 15" descr="Water.png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004"/>
          <a:stretch/>
        </p:blipFill>
        <p:spPr>
          <a:xfrm>
            <a:off x="7609171" y="3722384"/>
            <a:ext cx="3446000" cy="10033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8011389" y="1697861"/>
            <a:ext cx="2902144" cy="813713"/>
          </a:xfrm>
          <a:prstGeom prst="rect">
            <a:avLst/>
          </a:prstGeom>
          <a:solidFill>
            <a:schemeClr val="bg2">
              <a:lumMod val="20000"/>
              <a:lumOff val="80000"/>
              <a:alpha val="39000"/>
            </a:schemeClr>
          </a:solidFill>
          <a:ln w="28575" cmpd="sng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2"/>
          <p:cNvSpPr txBox="1">
            <a:spLocks/>
          </p:cNvSpPr>
          <p:nvPr/>
        </p:nvSpPr>
        <p:spPr>
          <a:xfrm>
            <a:off x="8011389" y="1557090"/>
            <a:ext cx="343975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100" b="1" dirty="0" smtClean="0">
                <a:solidFill>
                  <a:schemeClr val="bg2">
                    <a:lumMod val="75000"/>
                  </a:schemeClr>
                </a:solidFill>
                <a:latin typeface="Eurostile"/>
                <a:cs typeface="Eurostile"/>
              </a:rPr>
              <a:t>FLOOD ZONE A _ SFHA</a:t>
            </a:r>
          </a:p>
          <a:p>
            <a:pPr algn="l"/>
            <a:r>
              <a:rPr lang="en-US" sz="2100" b="1" dirty="0" smtClean="0">
                <a:solidFill>
                  <a:schemeClr val="bg2">
                    <a:lumMod val="75000"/>
                  </a:schemeClr>
                </a:solidFill>
                <a:latin typeface="Eurostile"/>
                <a:cs typeface="Eurostile"/>
              </a:rPr>
              <a:t>1% _ 100-YEAR FLOOD</a:t>
            </a:r>
            <a:endParaRPr lang="en-US" sz="2100" b="1" dirty="0">
              <a:solidFill>
                <a:schemeClr val="bg2">
                  <a:lumMod val="75000"/>
                </a:schemeClr>
              </a:solidFill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205275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94714" y="290422"/>
            <a:ext cx="10972800" cy="1143000"/>
          </a:xfrm>
        </p:spPr>
        <p:txBody>
          <a:bodyPr/>
          <a:lstStyle/>
          <a:p>
            <a:pPr algn="l"/>
            <a:r>
              <a:rPr lang="en-US" dirty="0" smtClean="0"/>
              <a:t>Augmented Reality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785" y="1322725"/>
            <a:ext cx="10085431" cy="5042716"/>
          </a:xfrm>
          <a:prstGeom prst="rect">
            <a:avLst/>
          </a:prstGeom>
        </p:spPr>
      </p:pic>
      <p:pic>
        <p:nvPicPr>
          <p:cNvPr id="8" name="Picture 7" descr="MC1.png"/>
          <p:cNvPicPr>
            <a:picLocks noChangeAspect="1"/>
          </p:cNvPicPr>
          <p:nvPr/>
        </p:nvPicPr>
        <p:blipFill>
          <a:blip r:embed="rId3">
            <a:alphaModFix amt="7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322" y="4557123"/>
            <a:ext cx="4131663" cy="180831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162563" y="1516159"/>
            <a:ext cx="1195486" cy="4581369"/>
          </a:xfrm>
          <a:prstGeom prst="rect">
            <a:avLst/>
          </a:prstGeom>
          <a:solidFill>
            <a:schemeClr val="tx1">
              <a:alpha val="56000"/>
            </a:schemeClr>
          </a:solidFill>
          <a:ln w="28575" cmpd="sng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GIS MAP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729" y="1824364"/>
            <a:ext cx="846400" cy="1061918"/>
          </a:xfrm>
          <a:prstGeom prst="rect">
            <a:avLst/>
          </a:prstGeom>
        </p:spPr>
      </p:pic>
      <p:pic>
        <p:nvPicPr>
          <p:cNvPr id="11" name="Picture 10" descr="Mitigation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43"/>
          <a:stretch/>
        </p:blipFill>
        <p:spPr>
          <a:xfrm>
            <a:off x="1061966" y="3848127"/>
            <a:ext cx="1428012" cy="1049937"/>
          </a:xfrm>
          <a:prstGeom prst="rect">
            <a:avLst/>
          </a:prstGeom>
        </p:spPr>
      </p:pic>
      <p:pic>
        <p:nvPicPr>
          <p:cNvPr id="12" name="Picture 11" descr="Flood Risk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58"/>
          <a:stretch/>
        </p:blipFill>
        <p:spPr>
          <a:xfrm>
            <a:off x="1032785" y="2886282"/>
            <a:ext cx="1411581" cy="961845"/>
          </a:xfrm>
          <a:prstGeom prst="rect">
            <a:avLst/>
          </a:prstGeom>
        </p:spPr>
      </p:pic>
      <p:pic>
        <p:nvPicPr>
          <p:cNvPr id="13" name="Picture 12" descr="Cost-benefit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81"/>
          <a:stretch/>
        </p:blipFill>
        <p:spPr>
          <a:xfrm>
            <a:off x="1106108" y="5049379"/>
            <a:ext cx="1383870" cy="96184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895298" y="1433422"/>
            <a:ext cx="6005061" cy="3104434"/>
          </a:xfrm>
          <a:prstGeom prst="rect">
            <a:avLst/>
          </a:prstGeom>
          <a:solidFill>
            <a:schemeClr val="bg2">
              <a:lumMod val="20000"/>
              <a:lumOff val="80000"/>
              <a:alpha val="39000"/>
            </a:schemeClr>
          </a:solidFill>
          <a:ln w="28575" cmpd="sng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Wet FloodProofing.png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888" y="1787377"/>
            <a:ext cx="5775164" cy="2747068"/>
          </a:xfrm>
          <a:prstGeom prst="rect">
            <a:avLst/>
          </a:prstGeom>
        </p:spPr>
      </p:pic>
      <p:sp>
        <p:nvSpPr>
          <p:cNvPr id="17" name="Title 2"/>
          <p:cNvSpPr txBox="1">
            <a:spLocks/>
          </p:cNvSpPr>
          <p:nvPr/>
        </p:nvSpPr>
        <p:spPr>
          <a:xfrm>
            <a:off x="5001888" y="1104916"/>
            <a:ext cx="343975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100" b="1" dirty="0" smtClean="0">
                <a:solidFill>
                  <a:schemeClr val="bg2">
                    <a:lumMod val="75000"/>
                  </a:schemeClr>
                </a:solidFill>
                <a:latin typeface="Eurostile"/>
                <a:cs typeface="Eurostile"/>
              </a:rPr>
              <a:t>WET FLOODPROOFING</a:t>
            </a:r>
            <a:endParaRPr lang="en-US" sz="2100" b="1" dirty="0">
              <a:solidFill>
                <a:schemeClr val="bg2">
                  <a:lumMod val="75000"/>
                </a:schemeClr>
              </a:solidFill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253463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B006A5-3E38-4589-A096-ED952111B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383942"/>
            <a:ext cx="10972800" cy="1143000"/>
          </a:xfrm>
        </p:spPr>
        <p:txBody>
          <a:bodyPr>
            <a:normAutofit/>
          </a:bodyPr>
          <a:lstStyle/>
          <a:p>
            <a:r>
              <a:rPr lang="en-US" sz="5400" b="1">
                <a:cs typeface="Calibri"/>
              </a:rPr>
              <a:t>Thank you!</a:t>
            </a:r>
            <a:endParaRPr lang="en-US" b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3441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 person holding a sign&#10;&#10;Description automatically generated">
            <a:extLst>
              <a:ext uri="{FF2B5EF4-FFF2-40B4-BE49-F238E27FC236}">
                <a16:creationId xmlns:a16="http://schemas.microsoft.com/office/drawing/2014/main" xmlns="" id="{F34AA5DD-A3BF-4BE2-96EE-4E649D0BC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763" y="1167822"/>
            <a:ext cx="8446477" cy="508506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DF62EB4-EF7D-400C-ADD1-278F20B4A47C}"/>
              </a:ext>
            </a:extLst>
          </p:cNvPr>
          <p:cNvGrpSpPr/>
          <p:nvPr/>
        </p:nvGrpSpPr>
        <p:grpSpPr>
          <a:xfrm>
            <a:off x="4824735" y="4185377"/>
            <a:ext cx="1356259" cy="988541"/>
            <a:chOff x="5044543" y="4185375"/>
            <a:chExt cx="1356258" cy="98854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xmlns="" id="{7F01DE8E-4BA8-4B63-812E-C31E4A82B5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992" t="57539" r="49124" b="23938"/>
            <a:stretch/>
          </p:blipFill>
          <p:spPr>
            <a:xfrm>
              <a:off x="5044543" y="4185375"/>
              <a:ext cx="1356258" cy="988541"/>
            </a:xfrm>
            <a:prstGeom prst="rect">
              <a:avLst/>
            </a:prstGeom>
          </p:spPr>
        </p:pic>
        <p:pic>
          <p:nvPicPr>
            <p:cNvPr id="68" name="Picture 4" descr="hand mouse pointer PNG image with transparent background | TOPpng">
              <a:extLst>
                <a:ext uri="{FF2B5EF4-FFF2-40B4-BE49-F238E27FC236}">
                  <a16:creationId xmlns:a16="http://schemas.microsoft.com/office/drawing/2014/main" xmlns="" id="{AC818A6A-6506-4949-8AA4-B43E930BA8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30" b="94645" l="9643" r="90000">
                          <a14:foregroundMark x1="18929" y1="42026" x2="18929" y2="42026"/>
                          <a14:foregroundMark x1="90476" y1="44820" x2="90476" y2="44820"/>
                          <a14:foregroundMark x1="43810" y1="7218" x2="43810" y2="7218"/>
                          <a14:foregroundMark x1="42381" y1="3027" x2="42381" y2="3027"/>
                          <a14:foregroundMark x1="42738" y1="94761" x2="42738" y2="94761"/>
                          <a14:foregroundMark x1="33929" y1="83469" x2="33929" y2="83469"/>
                          <a14:foregroundMark x1="21071" y1="41793" x2="28095" y2="45984"/>
                          <a14:foregroundMark x1="29881" y1="49942" x2="30714" y2="55879"/>
                          <a14:foregroundMark x1="30357" y1="40047" x2="34048" y2="7101"/>
                          <a14:foregroundMark x1="34048" y1="7101" x2="39405" y2="1630"/>
                          <a14:foregroundMark x1="39405" y1="1630" x2="45952" y2="5471"/>
                          <a14:foregroundMark x1="45952" y1="5471" x2="47024" y2="37602"/>
                          <a14:foregroundMark x1="9762" y1="46799" x2="9643" y2="43655"/>
                          <a14:backgroundMark x1="54881" y1="74156" x2="54881" y2="7415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0488" y="4287355"/>
              <a:ext cx="200313" cy="2048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EA7226B-9915-4E59-B2B7-86264748835F}"/>
              </a:ext>
            </a:extLst>
          </p:cNvPr>
          <p:cNvSpPr/>
          <p:nvPr/>
        </p:nvSpPr>
        <p:spPr>
          <a:xfrm rot="5400000">
            <a:off x="5720345" y="1527615"/>
            <a:ext cx="342527" cy="48282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8916" y="1167821"/>
            <a:ext cx="9044155" cy="5085067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58916" y="233673"/>
            <a:ext cx="10972800" cy="1143000"/>
          </a:xfrm>
        </p:spPr>
        <p:txBody>
          <a:bodyPr/>
          <a:lstStyle/>
          <a:p>
            <a:pPr algn="l"/>
            <a:r>
              <a:rPr lang="en-US" dirty="0" smtClean="0"/>
              <a:t>AR Web Portal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64553" y="5289699"/>
            <a:ext cx="3929281" cy="8771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 smtClean="0">
                <a:latin typeface="Eurostile"/>
                <a:cs typeface="Eurostile"/>
              </a:rPr>
              <a:t>Global </a:t>
            </a:r>
            <a:r>
              <a:rPr lang="en-US" sz="3600" b="1" dirty="0">
                <a:latin typeface="Eurostile"/>
                <a:cs typeface="Eurostile"/>
              </a:rPr>
              <a:t>Flood </a:t>
            </a:r>
            <a:r>
              <a:rPr lang="en-US" sz="3600" b="1" dirty="0" smtClean="0">
                <a:latin typeface="Eurostile"/>
                <a:cs typeface="Eurostile"/>
              </a:rPr>
              <a:t>Equity</a:t>
            </a:r>
            <a:endParaRPr lang="en-US" sz="3600" b="1" dirty="0">
              <a:latin typeface="Eurostile"/>
              <a:cs typeface="Eurostile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308861" y="3348146"/>
            <a:ext cx="2572013" cy="3362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0" b="1" spc="-300" dirty="0" smtClean="0">
                <a:solidFill>
                  <a:schemeClr val="bg2">
                    <a:lumMod val="75000"/>
                  </a:schemeClr>
                </a:solidFill>
                <a:latin typeface="Eurostile"/>
                <a:cs typeface="Eurostile"/>
              </a:rPr>
              <a:t>XR</a:t>
            </a:r>
            <a:endParaRPr lang="en-US" sz="15000" b="1" spc="-300" dirty="0">
              <a:solidFill>
                <a:schemeClr val="bg2">
                  <a:lumMod val="75000"/>
                </a:schemeClr>
              </a:solidFill>
              <a:latin typeface="Eurostile"/>
              <a:cs typeface="Eurostile"/>
            </a:endParaRPr>
          </a:p>
        </p:txBody>
      </p:sp>
      <p:pic>
        <p:nvPicPr>
          <p:cNvPr id="12" name="Picture 11" descr="Search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156" y="1940291"/>
            <a:ext cx="7844084" cy="62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463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8">
            <a:extLst>
              <a:ext uri="{FF2B5EF4-FFF2-40B4-BE49-F238E27FC236}">
                <a16:creationId xmlns:a16="http://schemas.microsoft.com/office/drawing/2014/main" xmlns="" id="{5699D1F5-161A-45C7-83F1-E36B83E9B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 smtClean="0">
                <a:cs typeface="Calibri"/>
              </a:rPr>
              <a:t>Back-</a:t>
            </a:r>
            <a:r>
              <a:rPr lang="en-US" b="1" dirty="0" err="1" smtClean="0">
                <a:cs typeface="Calibri"/>
              </a:rPr>
              <a:t>End_ArcGIS</a:t>
            </a:r>
            <a:r>
              <a:rPr lang="en-US" b="1" dirty="0" smtClean="0">
                <a:cs typeface="Calibri"/>
              </a:rPr>
              <a:t> </a:t>
            </a:r>
            <a:r>
              <a:rPr lang="en-US" b="1" dirty="0">
                <a:cs typeface="Calibri"/>
              </a:rPr>
              <a:t>Enterprise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xmlns="" id="{DB781EC8-0B11-40FC-83F9-8CAD74F8F51B}"/>
              </a:ext>
            </a:extLst>
          </p:cNvPr>
          <p:cNvGrpSpPr/>
          <p:nvPr/>
        </p:nvGrpSpPr>
        <p:grpSpPr>
          <a:xfrm>
            <a:off x="2153398" y="3326792"/>
            <a:ext cx="7885207" cy="2213969"/>
            <a:chOff x="860071" y="3743349"/>
            <a:chExt cx="5708634" cy="1602842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xmlns="" id="{487195B7-C700-4999-A187-729352B5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grayscl/>
            </a:blip>
            <a:stretch>
              <a:fillRect/>
            </a:stretch>
          </p:blipFill>
          <p:spPr>
            <a:xfrm>
              <a:off x="860071" y="3974612"/>
              <a:ext cx="761491" cy="761491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2F7B47D9-26B3-4D84-A4AD-BDA36C6C7EC8}"/>
                </a:ext>
              </a:extLst>
            </p:cNvPr>
            <p:cNvSpPr txBox="1"/>
            <p:nvPr/>
          </p:nvSpPr>
          <p:spPr>
            <a:xfrm>
              <a:off x="918193" y="4852045"/>
              <a:ext cx="685800" cy="329442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/>
            <a:p>
              <a:pPr algn="ctr" eaLnBrk="0" hangingPunct="0">
                <a:lnSpc>
                  <a:spcPts val="900"/>
                </a:lnSpc>
              </a:pPr>
              <a:r>
                <a:rPr lang="en-US" sz="1600" b="1" dirty="0">
                  <a:latin typeface="+mj-lt"/>
                </a:rPr>
                <a:t>ArcGIS Enterprise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27D52FC7-5A91-4D7E-97A8-37E3D3764462}"/>
                </a:ext>
              </a:extLst>
            </p:cNvPr>
            <p:cNvSpPr txBox="1"/>
            <p:nvPr/>
          </p:nvSpPr>
          <p:spPr>
            <a:xfrm>
              <a:off x="2015453" y="4421598"/>
              <a:ext cx="556968" cy="306262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>
              <a:noAutofit/>
            </a:bodyPr>
            <a:lstStyle/>
            <a:p>
              <a:pPr eaLnBrk="0" hangingPunct="0">
                <a:lnSpc>
                  <a:spcPts val="1350"/>
                </a:lnSpc>
              </a:pPr>
              <a:r>
                <a:rPr lang="en-US" sz="6000" b="1" dirty="0">
                  <a:solidFill>
                    <a:prstClr val="white">
                      <a:lumMod val="50000"/>
                    </a:prstClr>
                  </a:solidFill>
                  <a:latin typeface="+mj-lt"/>
                </a:rPr>
                <a:t>=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5F6EE466-4B43-49A2-BFF4-83AB05DDA0B9}"/>
                </a:ext>
              </a:extLst>
            </p:cNvPr>
            <p:cNvSpPr txBox="1"/>
            <p:nvPr/>
          </p:nvSpPr>
          <p:spPr>
            <a:xfrm>
              <a:off x="4190724" y="4852046"/>
              <a:ext cx="1387400" cy="494145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>
              <a:noAutofit/>
            </a:bodyPr>
            <a:lstStyle/>
            <a:p>
              <a:pPr algn="ctr" eaLnBrk="0" hangingPunct="0">
                <a:lnSpc>
                  <a:spcPts val="1350"/>
                </a:lnSpc>
              </a:pPr>
              <a:r>
                <a:rPr lang="en-US" sz="1600" b="1">
                  <a:latin typeface="+mj-lt"/>
                </a:rPr>
                <a:t>ArcGIS </a:t>
              </a:r>
            </a:p>
            <a:p>
              <a:pPr algn="ctr" eaLnBrk="0" hangingPunct="0">
                <a:lnSpc>
                  <a:spcPts val="1350"/>
                </a:lnSpc>
              </a:pPr>
              <a:r>
                <a:rPr lang="en-US" sz="1600" b="1">
                  <a:latin typeface="+mj-lt"/>
                </a:rPr>
                <a:t>Server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95446078-EA6F-4F4E-9C23-4E4C94E78128}"/>
                </a:ext>
              </a:extLst>
            </p:cNvPr>
            <p:cNvSpPr txBox="1"/>
            <p:nvPr/>
          </p:nvSpPr>
          <p:spPr>
            <a:xfrm>
              <a:off x="5578124" y="4833595"/>
              <a:ext cx="990581" cy="494145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>
              <a:noAutofit/>
            </a:bodyPr>
            <a:lstStyle/>
            <a:p>
              <a:pPr algn="ctr" eaLnBrk="0" hangingPunct="0">
                <a:lnSpc>
                  <a:spcPts val="1350"/>
                </a:lnSpc>
              </a:pPr>
              <a:r>
                <a:rPr lang="en-US" sz="1600" b="1">
                  <a:latin typeface="+mj-lt"/>
                </a:rPr>
                <a:t>ArcGIS</a:t>
              </a:r>
            </a:p>
            <a:p>
              <a:pPr algn="ctr" eaLnBrk="0" hangingPunct="0">
                <a:lnSpc>
                  <a:spcPts val="1350"/>
                </a:lnSpc>
              </a:pPr>
              <a:r>
                <a:rPr lang="en-US" sz="1600" b="1">
                  <a:latin typeface="+mj-lt"/>
                </a:rPr>
                <a:t>Data Store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xmlns="" id="{B365B3A4-28C2-4B49-827B-4BA01FB8A473}"/>
                </a:ext>
              </a:extLst>
            </p:cNvPr>
            <p:cNvGrpSpPr/>
            <p:nvPr/>
          </p:nvGrpSpPr>
          <p:grpSpPr>
            <a:xfrm>
              <a:off x="2622582" y="3743349"/>
              <a:ext cx="1894099" cy="1458074"/>
              <a:chOff x="1939294" y="3703155"/>
              <a:chExt cx="1894099" cy="1458074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xmlns="" id="{3F8687A7-EEAD-40CC-A831-CBAADD910DB3}"/>
                  </a:ext>
                </a:extLst>
              </p:cNvPr>
              <p:cNvGrpSpPr/>
              <p:nvPr/>
            </p:nvGrpSpPr>
            <p:grpSpPr>
              <a:xfrm>
                <a:off x="1939294" y="3703155"/>
                <a:ext cx="1894099" cy="580924"/>
                <a:chOff x="5838055" y="4064896"/>
                <a:chExt cx="1894099" cy="580924"/>
              </a:xfrm>
            </p:grpSpPr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xmlns="" id="{B61140A2-011A-4CD9-A273-B1232D1D0520}"/>
                    </a:ext>
                  </a:extLst>
                </p:cNvPr>
                <p:cNvGrpSpPr/>
                <p:nvPr/>
              </p:nvGrpSpPr>
              <p:grpSpPr>
                <a:xfrm>
                  <a:off x="5838055" y="4064896"/>
                  <a:ext cx="670790" cy="580924"/>
                  <a:chOff x="479425" y="3446463"/>
                  <a:chExt cx="663575" cy="574675"/>
                </a:xfrm>
              </p:grpSpPr>
              <p:sp>
                <p:nvSpPr>
                  <p:cNvPr id="81" name="Freeform 6">
                    <a:extLst>
                      <a:ext uri="{FF2B5EF4-FFF2-40B4-BE49-F238E27FC236}">
                        <a16:creationId xmlns:a16="http://schemas.microsoft.com/office/drawing/2014/main" xmlns="" id="{570AC9AC-581E-417E-8639-A0A9B4ACA7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9425" y="3446463"/>
                    <a:ext cx="663575" cy="574675"/>
                  </a:xfrm>
                  <a:custGeom>
                    <a:avLst/>
                    <a:gdLst>
                      <a:gd name="T0" fmla="*/ 2528 w 2924"/>
                      <a:gd name="T1" fmla="*/ 23 h 2531"/>
                      <a:gd name="T2" fmla="*/ 2641 w 2924"/>
                      <a:gd name="T3" fmla="*/ 113 h 2531"/>
                      <a:gd name="T4" fmla="*/ 2882 w 2924"/>
                      <a:gd name="T5" fmla="*/ 137 h 2531"/>
                      <a:gd name="T6" fmla="*/ 2924 w 2924"/>
                      <a:gd name="T7" fmla="*/ 225 h 2531"/>
                      <a:gd name="T8" fmla="*/ 2899 w 2924"/>
                      <a:gd name="T9" fmla="*/ 408 h 2531"/>
                      <a:gd name="T10" fmla="*/ 2811 w 2924"/>
                      <a:gd name="T11" fmla="*/ 450 h 2531"/>
                      <a:gd name="T12" fmla="*/ 2561 w 2924"/>
                      <a:gd name="T13" fmla="*/ 523 h 2531"/>
                      <a:gd name="T14" fmla="*/ 2418 w 2924"/>
                      <a:gd name="T15" fmla="*/ 563 h 2531"/>
                      <a:gd name="T16" fmla="*/ 2274 w 2924"/>
                      <a:gd name="T17" fmla="*/ 523 h 2531"/>
                      <a:gd name="T18" fmla="*/ 1550 w 2924"/>
                      <a:gd name="T19" fmla="*/ 450 h 2531"/>
                      <a:gd name="T20" fmla="*/ 1852 w 2924"/>
                      <a:gd name="T21" fmla="*/ 848 h 2531"/>
                      <a:gd name="T22" fmla="*/ 1986 w 2924"/>
                      <a:gd name="T23" fmla="*/ 790 h 2531"/>
                      <a:gd name="T24" fmla="*/ 2134 w 2924"/>
                      <a:gd name="T25" fmla="*/ 810 h 2531"/>
                      <a:gd name="T26" fmla="*/ 2248 w 2924"/>
                      <a:gd name="T27" fmla="*/ 900 h 2531"/>
                      <a:gd name="T28" fmla="*/ 2882 w 2924"/>
                      <a:gd name="T29" fmla="*/ 924 h 2531"/>
                      <a:gd name="T30" fmla="*/ 2924 w 2924"/>
                      <a:gd name="T31" fmla="*/ 1013 h 2531"/>
                      <a:gd name="T32" fmla="*/ 2899 w 2924"/>
                      <a:gd name="T33" fmla="*/ 1196 h 2531"/>
                      <a:gd name="T34" fmla="*/ 2811 w 2924"/>
                      <a:gd name="T35" fmla="*/ 1237 h 2531"/>
                      <a:gd name="T36" fmla="*/ 2167 w 2924"/>
                      <a:gd name="T37" fmla="*/ 1310 h 2531"/>
                      <a:gd name="T38" fmla="*/ 2024 w 2924"/>
                      <a:gd name="T39" fmla="*/ 1350 h 2531"/>
                      <a:gd name="T40" fmla="*/ 1881 w 2924"/>
                      <a:gd name="T41" fmla="*/ 1310 h 2531"/>
                      <a:gd name="T42" fmla="*/ 1750 w 2924"/>
                      <a:gd name="T43" fmla="*/ 1237 h 2531"/>
                      <a:gd name="T44" fmla="*/ 2133 w 2924"/>
                      <a:gd name="T45" fmla="*/ 1635 h 2531"/>
                      <a:gd name="T46" fmla="*/ 2267 w 2924"/>
                      <a:gd name="T47" fmla="*/ 1577 h 2531"/>
                      <a:gd name="T48" fmla="*/ 2415 w 2924"/>
                      <a:gd name="T49" fmla="*/ 1597 h 2531"/>
                      <a:gd name="T50" fmla="*/ 2529 w 2924"/>
                      <a:gd name="T51" fmla="*/ 1687 h 2531"/>
                      <a:gd name="T52" fmla="*/ 2882 w 2924"/>
                      <a:gd name="T53" fmla="*/ 1712 h 2531"/>
                      <a:gd name="T54" fmla="*/ 2924 w 2924"/>
                      <a:gd name="T55" fmla="*/ 1800 h 2531"/>
                      <a:gd name="T56" fmla="*/ 2899 w 2924"/>
                      <a:gd name="T57" fmla="*/ 1983 h 2531"/>
                      <a:gd name="T58" fmla="*/ 2811 w 2924"/>
                      <a:gd name="T59" fmla="*/ 2025 h 2531"/>
                      <a:gd name="T60" fmla="*/ 2448 w 2924"/>
                      <a:gd name="T61" fmla="*/ 2097 h 2531"/>
                      <a:gd name="T62" fmla="*/ 2305 w 2924"/>
                      <a:gd name="T63" fmla="*/ 2137 h 2531"/>
                      <a:gd name="T64" fmla="*/ 2162 w 2924"/>
                      <a:gd name="T65" fmla="*/ 2097 h 2531"/>
                      <a:gd name="T66" fmla="*/ 1855 w 2924"/>
                      <a:gd name="T67" fmla="*/ 2025 h 2531"/>
                      <a:gd name="T68" fmla="*/ 1767 w 2924"/>
                      <a:gd name="T69" fmla="*/ 1983 h 2531"/>
                      <a:gd name="T70" fmla="*/ 1518 w 2924"/>
                      <a:gd name="T71" fmla="*/ 2208 h 2531"/>
                      <a:gd name="T72" fmla="*/ 1486 w 2924"/>
                      <a:gd name="T73" fmla="*/ 2286 h 2531"/>
                      <a:gd name="T74" fmla="*/ 951 w 2924"/>
                      <a:gd name="T75" fmla="*/ 2528 h 2531"/>
                      <a:gd name="T76" fmla="*/ 419 w 2924"/>
                      <a:gd name="T77" fmla="*/ 2393 h 2531"/>
                      <a:gd name="T78" fmla="*/ 348 w 2924"/>
                      <a:gd name="T79" fmla="*/ 2331 h 2531"/>
                      <a:gd name="T80" fmla="*/ 339 w 2924"/>
                      <a:gd name="T81" fmla="*/ 1532 h 2531"/>
                      <a:gd name="T82" fmla="*/ 387 w 2924"/>
                      <a:gd name="T83" fmla="*/ 1461 h 2531"/>
                      <a:gd name="T84" fmla="*/ 580 w 2924"/>
                      <a:gd name="T85" fmla="*/ 1347 h 2531"/>
                      <a:gd name="T86" fmla="*/ 446 w 2924"/>
                      <a:gd name="T87" fmla="*/ 1290 h 2531"/>
                      <a:gd name="T88" fmla="*/ 87 w 2924"/>
                      <a:gd name="T89" fmla="*/ 1235 h 2531"/>
                      <a:gd name="T90" fmla="*/ 12 w 2924"/>
                      <a:gd name="T91" fmla="*/ 1175 h 2531"/>
                      <a:gd name="T92" fmla="*/ 3 w 2924"/>
                      <a:gd name="T93" fmla="*/ 987 h 2531"/>
                      <a:gd name="T94" fmla="*/ 63 w 2924"/>
                      <a:gd name="T95" fmla="*/ 912 h 2531"/>
                      <a:gd name="T96" fmla="*/ 418 w 2924"/>
                      <a:gd name="T97" fmla="*/ 873 h 2531"/>
                      <a:gd name="T98" fmla="*/ 543 w 2924"/>
                      <a:gd name="T99" fmla="*/ 799 h 2531"/>
                      <a:gd name="T100" fmla="*/ 694 w 2924"/>
                      <a:gd name="T101" fmla="*/ 799 h 2531"/>
                      <a:gd name="T102" fmla="*/ 818 w 2924"/>
                      <a:gd name="T103" fmla="*/ 873 h 2531"/>
                      <a:gd name="T104" fmla="*/ 1307 w 2924"/>
                      <a:gd name="T105" fmla="*/ 172 h 2531"/>
                      <a:gd name="T106" fmla="*/ 1381 w 2924"/>
                      <a:gd name="T107" fmla="*/ 115 h 2531"/>
                      <a:gd name="T108" fmla="*/ 2245 w 2924"/>
                      <a:gd name="T109" fmla="*/ 61 h 2531"/>
                      <a:gd name="T110" fmla="*/ 2379 w 2924"/>
                      <a:gd name="T111" fmla="*/ 3 h 25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2924" h="2531">
                        <a:moveTo>
                          <a:pt x="2418" y="0"/>
                        </a:moveTo>
                        <a:lnTo>
                          <a:pt x="2456" y="3"/>
                        </a:lnTo>
                        <a:lnTo>
                          <a:pt x="2493" y="11"/>
                        </a:lnTo>
                        <a:lnTo>
                          <a:pt x="2528" y="23"/>
                        </a:lnTo>
                        <a:lnTo>
                          <a:pt x="2561" y="40"/>
                        </a:lnTo>
                        <a:lnTo>
                          <a:pt x="2590" y="61"/>
                        </a:lnTo>
                        <a:lnTo>
                          <a:pt x="2618" y="86"/>
                        </a:lnTo>
                        <a:lnTo>
                          <a:pt x="2641" y="113"/>
                        </a:lnTo>
                        <a:lnTo>
                          <a:pt x="2811" y="113"/>
                        </a:lnTo>
                        <a:lnTo>
                          <a:pt x="2837" y="116"/>
                        </a:lnTo>
                        <a:lnTo>
                          <a:pt x="2861" y="125"/>
                        </a:lnTo>
                        <a:lnTo>
                          <a:pt x="2882" y="137"/>
                        </a:lnTo>
                        <a:lnTo>
                          <a:pt x="2899" y="155"/>
                        </a:lnTo>
                        <a:lnTo>
                          <a:pt x="2912" y="176"/>
                        </a:lnTo>
                        <a:lnTo>
                          <a:pt x="2921" y="200"/>
                        </a:lnTo>
                        <a:lnTo>
                          <a:pt x="2924" y="225"/>
                        </a:lnTo>
                        <a:lnTo>
                          <a:pt x="2924" y="338"/>
                        </a:lnTo>
                        <a:lnTo>
                          <a:pt x="2921" y="363"/>
                        </a:lnTo>
                        <a:lnTo>
                          <a:pt x="2912" y="388"/>
                        </a:lnTo>
                        <a:lnTo>
                          <a:pt x="2899" y="408"/>
                        </a:lnTo>
                        <a:lnTo>
                          <a:pt x="2882" y="426"/>
                        </a:lnTo>
                        <a:lnTo>
                          <a:pt x="2861" y="438"/>
                        </a:lnTo>
                        <a:lnTo>
                          <a:pt x="2837" y="447"/>
                        </a:lnTo>
                        <a:lnTo>
                          <a:pt x="2811" y="450"/>
                        </a:lnTo>
                        <a:lnTo>
                          <a:pt x="2641" y="450"/>
                        </a:lnTo>
                        <a:lnTo>
                          <a:pt x="2618" y="477"/>
                        </a:lnTo>
                        <a:lnTo>
                          <a:pt x="2590" y="502"/>
                        </a:lnTo>
                        <a:lnTo>
                          <a:pt x="2561" y="523"/>
                        </a:lnTo>
                        <a:lnTo>
                          <a:pt x="2528" y="540"/>
                        </a:lnTo>
                        <a:lnTo>
                          <a:pt x="2493" y="552"/>
                        </a:lnTo>
                        <a:lnTo>
                          <a:pt x="2456" y="560"/>
                        </a:lnTo>
                        <a:lnTo>
                          <a:pt x="2418" y="563"/>
                        </a:lnTo>
                        <a:lnTo>
                          <a:pt x="2379" y="560"/>
                        </a:lnTo>
                        <a:lnTo>
                          <a:pt x="2342" y="552"/>
                        </a:lnTo>
                        <a:lnTo>
                          <a:pt x="2307" y="540"/>
                        </a:lnTo>
                        <a:lnTo>
                          <a:pt x="2274" y="523"/>
                        </a:lnTo>
                        <a:lnTo>
                          <a:pt x="2245" y="502"/>
                        </a:lnTo>
                        <a:lnTo>
                          <a:pt x="2218" y="477"/>
                        </a:lnTo>
                        <a:lnTo>
                          <a:pt x="2194" y="450"/>
                        </a:lnTo>
                        <a:lnTo>
                          <a:pt x="1550" y="450"/>
                        </a:lnTo>
                        <a:lnTo>
                          <a:pt x="1437" y="900"/>
                        </a:lnTo>
                        <a:lnTo>
                          <a:pt x="1800" y="900"/>
                        </a:lnTo>
                        <a:lnTo>
                          <a:pt x="1824" y="873"/>
                        </a:lnTo>
                        <a:lnTo>
                          <a:pt x="1852" y="848"/>
                        </a:lnTo>
                        <a:lnTo>
                          <a:pt x="1881" y="827"/>
                        </a:lnTo>
                        <a:lnTo>
                          <a:pt x="1914" y="810"/>
                        </a:lnTo>
                        <a:lnTo>
                          <a:pt x="1949" y="799"/>
                        </a:lnTo>
                        <a:lnTo>
                          <a:pt x="1986" y="790"/>
                        </a:lnTo>
                        <a:lnTo>
                          <a:pt x="2024" y="788"/>
                        </a:lnTo>
                        <a:lnTo>
                          <a:pt x="2062" y="790"/>
                        </a:lnTo>
                        <a:lnTo>
                          <a:pt x="2099" y="799"/>
                        </a:lnTo>
                        <a:lnTo>
                          <a:pt x="2134" y="810"/>
                        </a:lnTo>
                        <a:lnTo>
                          <a:pt x="2167" y="827"/>
                        </a:lnTo>
                        <a:lnTo>
                          <a:pt x="2197" y="848"/>
                        </a:lnTo>
                        <a:lnTo>
                          <a:pt x="2224" y="873"/>
                        </a:lnTo>
                        <a:lnTo>
                          <a:pt x="2248" y="900"/>
                        </a:lnTo>
                        <a:lnTo>
                          <a:pt x="2811" y="900"/>
                        </a:lnTo>
                        <a:lnTo>
                          <a:pt x="2837" y="903"/>
                        </a:lnTo>
                        <a:lnTo>
                          <a:pt x="2861" y="912"/>
                        </a:lnTo>
                        <a:lnTo>
                          <a:pt x="2882" y="924"/>
                        </a:lnTo>
                        <a:lnTo>
                          <a:pt x="2899" y="942"/>
                        </a:lnTo>
                        <a:lnTo>
                          <a:pt x="2912" y="963"/>
                        </a:lnTo>
                        <a:lnTo>
                          <a:pt x="2921" y="987"/>
                        </a:lnTo>
                        <a:lnTo>
                          <a:pt x="2924" y="1013"/>
                        </a:lnTo>
                        <a:lnTo>
                          <a:pt x="2924" y="1125"/>
                        </a:lnTo>
                        <a:lnTo>
                          <a:pt x="2921" y="1150"/>
                        </a:lnTo>
                        <a:lnTo>
                          <a:pt x="2912" y="1175"/>
                        </a:lnTo>
                        <a:lnTo>
                          <a:pt x="2899" y="1196"/>
                        </a:lnTo>
                        <a:lnTo>
                          <a:pt x="2882" y="1213"/>
                        </a:lnTo>
                        <a:lnTo>
                          <a:pt x="2861" y="1226"/>
                        </a:lnTo>
                        <a:lnTo>
                          <a:pt x="2837" y="1235"/>
                        </a:lnTo>
                        <a:lnTo>
                          <a:pt x="2811" y="1237"/>
                        </a:lnTo>
                        <a:lnTo>
                          <a:pt x="2248" y="1237"/>
                        </a:lnTo>
                        <a:lnTo>
                          <a:pt x="2224" y="1265"/>
                        </a:lnTo>
                        <a:lnTo>
                          <a:pt x="2197" y="1290"/>
                        </a:lnTo>
                        <a:lnTo>
                          <a:pt x="2167" y="1310"/>
                        </a:lnTo>
                        <a:lnTo>
                          <a:pt x="2134" y="1327"/>
                        </a:lnTo>
                        <a:lnTo>
                          <a:pt x="2099" y="1339"/>
                        </a:lnTo>
                        <a:lnTo>
                          <a:pt x="2062" y="1347"/>
                        </a:lnTo>
                        <a:lnTo>
                          <a:pt x="2024" y="1350"/>
                        </a:lnTo>
                        <a:lnTo>
                          <a:pt x="1986" y="1347"/>
                        </a:lnTo>
                        <a:lnTo>
                          <a:pt x="1949" y="1339"/>
                        </a:lnTo>
                        <a:lnTo>
                          <a:pt x="1914" y="1327"/>
                        </a:lnTo>
                        <a:lnTo>
                          <a:pt x="1881" y="1310"/>
                        </a:lnTo>
                        <a:lnTo>
                          <a:pt x="1852" y="1290"/>
                        </a:lnTo>
                        <a:lnTo>
                          <a:pt x="1824" y="1265"/>
                        </a:lnTo>
                        <a:lnTo>
                          <a:pt x="1800" y="1237"/>
                        </a:lnTo>
                        <a:lnTo>
                          <a:pt x="1750" y="1237"/>
                        </a:lnTo>
                        <a:lnTo>
                          <a:pt x="1966" y="1687"/>
                        </a:lnTo>
                        <a:lnTo>
                          <a:pt x="2082" y="1687"/>
                        </a:lnTo>
                        <a:lnTo>
                          <a:pt x="2105" y="1660"/>
                        </a:lnTo>
                        <a:lnTo>
                          <a:pt x="2133" y="1635"/>
                        </a:lnTo>
                        <a:lnTo>
                          <a:pt x="2162" y="1614"/>
                        </a:lnTo>
                        <a:lnTo>
                          <a:pt x="2195" y="1597"/>
                        </a:lnTo>
                        <a:lnTo>
                          <a:pt x="2230" y="1586"/>
                        </a:lnTo>
                        <a:lnTo>
                          <a:pt x="2267" y="1577"/>
                        </a:lnTo>
                        <a:lnTo>
                          <a:pt x="2305" y="1575"/>
                        </a:lnTo>
                        <a:lnTo>
                          <a:pt x="2344" y="1577"/>
                        </a:lnTo>
                        <a:lnTo>
                          <a:pt x="2380" y="1586"/>
                        </a:lnTo>
                        <a:lnTo>
                          <a:pt x="2415" y="1597"/>
                        </a:lnTo>
                        <a:lnTo>
                          <a:pt x="2448" y="1614"/>
                        </a:lnTo>
                        <a:lnTo>
                          <a:pt x="2478" y="1635"/>
                        </a:lnTo>
                        <a:lnTo>
                          <a:pt x="2505" y="1660"/>
                        </a:lnTo>
                        <a:lnTo>
                          <a:pt x="2529" y="1687"/>
                        </a:lnTo>
                        <a:lnTo>
                          <a:pt x="2811" y="1687"/>
                        </a:lnTo>
                        <a:lnTo>
                          <a:pt x="2837" y="1690"/>
                        </a:lnTo>
                        <a:lnTo>
                          <a:pt x="2861" y="1699"/>
                        </a:lnTo>
                        <a:lnTo>
                          <a:pt x="2882" y="1712"/>
                        </a:lnTo>
                        <a:lnTo>
                          <a:pt x="2899" y="1729"/>
                        </a:lnTo>
                        <a:lnTo>
                          <a:pt x="2912" y="1750"/>
                        </a:lnTo>
                        <a:lnTo>
                          <a:pt x="2921" y="1774"/>
                        </a:lnTo>
                        <a:lnTo>
                          <a:pt x="2924" y="1800"/>
                        </a:lnTo>
                        <a:lnTo>
                          <a:pt x="2924" y="1912"/>
                        </a:lnTo>
                        <a:lnTo>
                          <a:pt x="2921" y="1938"/>
                        </a:lnTo>
                        <a:lnTo>
                          <a:pt x="2912" y="1962"/>
                        </a:lnTo>
                        <a:lnTo>
                          <a:pt x="2899" y="1983"/>
                        </a:lnTo>
                        <a:lnTo>
                          <a:pt x="2882" y="2000"/>
                        </a:lnTo>
                        <a:lnTo>
                          <a:pt x="2861" y="2013"/>
                        </a:lnTo>
                        <a:lnTo>
                          <a:pt x="2837" y="2022"/>
                        </a:lnTo>
                        <a:lnTo>
                          <a:pt x="2811" y="2025"/>
                        </a:lnTo>
                        <a:lnTo>
                          <a:pt x="2529" y="2025"/>
                        </a:lnTo>
                        <a:lnTo>
                          <a:pt x="2505" y="2052"/>
                        </a:lnTo>
                        <a:lnTo>
                          <a:pt x="2478" y="2077"/>
                        </a:lnTo>
                        <a:lnTo>
                          <a:pt x="2448" y="2097"/>
                        </a:lnTo>
                        <a:lnTo>
                          <a:pt x="2415" y="2114"/>
                        </a:lnTo>
                        <a:lnTo>
                          <a:pt x="2380" y="2126"/>
                        </a:lnTo>
                        <a:lnTo>
                          <a:pt x="2344" y="2135"/>
                        </a:lnTo>
                        <a:lnTo>
                          <a:pt x="2305" y="2137"/>
                        </a:lnTo>
                        <a:lnTo>
                          <a:pt x="2267" y="2135"/>
                        </a:lnTo>
                        <a:lnTo>
                          <a:pt x="2230" y="2126"/>
                        </a:lnTo>
                        <a:lnTo>
                          <a:pt x="2195" y="2114"/>
                        </a:lnTo>
                        <a:lnTo>
                          <a:pt x="2162" y="2097"/>
                        </a:lnTo>
                        <a:lnTo>
                          <a:pt x="2133" y="2077"/>
                        </a:lnTo>
                        <a:lnTo>
                          <a:pt x="2105" y="2052"/>
                        </a:lnTo>
                        <a:lnTo>
                          <a:pt x="2082" y="2025"/>
                        </a:lnTo>
                        <a:lnTo>
                          <a:pt x="1855" y="2025"/>
                        </a:lnTo>
                        <a:lnTo>
                          <a:pt x="1830" y="2022"/>
                        </a:lnTo>
                        <a:lnTo>
                          <a:pt x="1806" y="2013"/>
                        </a:lnTo>
                        <a:lnTo>
                          <a:pt x="1785" y="2000"/>
                        </a:lnTo>
                        <a:lnTo>
                          <a:pt x="1767" y="1983"/>
                        </a:lnTo>
                        <a:lnTo>
                          <a:pt x="1754" y="1961"/>
                        </a:lnTo>
                        <a:lnTo>
                          <a:pt x="1517" y="1465"/>
                        </a:lnTo>
                        <a:lnTo>
                          <a:pt x="1518" y="1478"/>
                        </a:lnTo>
                        <a:lnTo>
                          <a:pt x="1518" y="2208"/>
                        </a:lnTo>
                        <a:lnTo>
                          <a:pt x="1516" y="2230"/>
                        </a:lnTo>
                        <a:lnTo>
                          <a:pt x="1510" y="2250"/>
                        </a:lnTo>
                        <a:lnTo>
                          <a:pt x="1500" y="2269"/>
                        </a:lnTo>
                        <a:lnTo>
                          <a:pt x="1486" y="2286"/>
                        </a:lnTo>
                        <a:lnTo>
                          <a:pt x="1470" y="2300"/>
                        </a:lnTo>
                        <a:lnTo>
                          <a:pt x="1450" y="2311"/>
                        </a:lnTo>
                        <a:lnTo>
                          <a:pt x="973" y="2522"/>
                        </a:lnTo>
                        <a:lnTo>
                          <a:pt x="951" y="2528"/>
                        </a:lnTo>
                        <a:lnTo>
                          <a:pt x="929" y="2531"/>
                        </a:lnTo>
                        <a:lnTo>
                          <a:pt x="913" y="2530"/>
                        </a:lnTo>
                        <a:lnTo>
                          <a:pt x="898" y="2527"/>
                        </a:lnTo>
                        <a:lnTo>
                          <a:pt x="419" y="2393"/>
                        </a:lnTo>
                        <a:lnTo>
                          <a:pt x="396" y="2383"/>
                        </a:lnTo>
                        <a:lnTo>
                          <a:pt x="376" y="2369"/>
                        </a:lnTo>
                        <a:lnTo>
                          <a:pt x="360" y="2351"/>
                        </a:lnTo>
                        <a:lnTo>
                          <a:pt x="348" y="2331"/>
                        </a:lnTo>
                        <a:lnTo>
                          <a:pt x="340" y="2308"/>
                        </a:lnTo>
                        <a:lnTo>
                          <a:pt x="337" y="2284"/>
                        </a:lnTo>
                        <a:lnTo>
                          <a:pt x="337" y="1554"/>
                        </a:lnTo>
                        <a:lnTo>
                          <a:pt x="339" y="1532"/>
                        </a:lnTo>
                        <a:lnTo>
                          <a:pt x="345" y="1511"/>
                        </a:lnTo>
                        <a:lnTo>
                          <a:pt x="356" y="1492"/>
                        </a:lnTo>
                        <a:lnTo>
                          <a:pt x="370" y="1476"/>
                        </a:lnTo>
                        <a:lnTo>
                          <a:pt x="387" y="1461"/>
                        </a:lnTo>
                        <a:lnTo>
                          <a:pt x="406" y="1450"/>
                        </a:lnTo>
                        <a:lnTo>
                          <a:pt x="644" y="1349"/>
                        </a:lnTo>
                        <a:lnTo>
                          <a:pt x="618" y="1350"/>
                        </a:lnTo>
                        <a:lnTo>
                          <a:pt x="580" y="1347"/>
                        </a:lnTo>
                        <a:lnTo>
                          <a:pt x="543" y="1339"/>
                        </a:lnTo>
                        <a:lnTo>
                          <a:pt x="508" y="1327"/>
                        </a:lnTo>
                        <a:lnTo>
                          <a:pt x="475" y="1310"/>
                        </a:lnTo>
                        <a:lnTo>
                          <a:pt x="446" y="1290"/>
                        </a:lnTo>
                        <a:lnTo>
                          <a:pt x="418" y="1265"/>
                        </a:lnTo>
                        <a:lnTo>
                          <a:pt x="395" y="1237"/>
                        </a:lnTo>
                        <a:lnTo>
                          <a:pt x="112" y="1237"/>
                        </a:lnTo>
                        <a:lnTo>
                          <a:pt x="87" y="1235"/>
                        </a:lnTo>
                        <a:lnTo>
                          <a:pt x="63" y="1226"/>
                        </a:lnTo>
                        <a:lnTo>
                          <a:pt x="42" y="1213"/>
                        </a:lnTo>
                        <a:lnTo>
                          <a:pt x="24" y="1196"/>
                        </a:lnTo>
                        <a:lnTo>
                          <a:pt x="12" y="1175"/>
                        </a:lnTo>
                        <a:lnTo>
                          <a:pt x="3" y="1150"/>
                        </a:lnTo>
                        <a:lnTo>
                          <a:pt x="0" y="1125"/>
                        </a:lnTo>
                        <a:lnTo>
                          <a:pt x="0" y="1013"/>
                        </a:lnTo>
                        <a:lnTo>
                          <a:pt x="3" y="987"/>
                        </a:lnTo>
                        <a:lnTo>
                          <a:pt x="12" y="963"/>
                        </a:lnTo>
                        <a:lnTo>
                          <a:pt x="24" y="942"/>
                        </a:lnTo>
                        <a:lnTo>
                          <a:pt x="42" y="924"/>
                        </a:lnTo>
                        <a:lnTo>
                          <a:pt x="63" y="912"/>
                        </a:lnTo>
                        <a:lnTo>
                          <a:pt x="87" y="903"/>
                        </a:lnTo>
                        <a:lnTo>
                          <a:pt x="112" y="900"/>
                        </a:lnTo>
                        <a:lnTo>
                          <a:pt x="395" y="900"/>
                        </a:lnTo>
                        <a:lnTo>
                          <a:pt x="418" y="873"/>
                        </a:lnTo>
                        <a:lnTo>
                          <a:pt x="446" y="848"/>
                        </a:lnTo>
                        <a:lnTo>
                          <a:pt x="475" y="827"/>
                        </a:lnTo>
                        <a:lnTo>
                          <a:pt x="508" y="810"/>
                        </a:lnTo>
                        <a:lnTo>
                          <a:pt x="543" y="799"/>
                        </a:lnTo>
                        <a:lnTo>
                          <a:pt x="580" y="790"/>
                        </a:lnTo>
                        <a:lnTo>
                          <a:pt x="618" y="788"/>
                        </a:lnTo>
                        <a:lnTo>
                          <a:pt x="657" y="790"/>
                        </a:lnTo>
                        <a:lnTo>
                          <a:pt x="694" y="799"/>
                        </a:lnTo>
                        <a:lnTo>
                          <a:pt x="729" y="810"/>
                        </a:lnTo>
                        <a:lnTo>
                          <a:pt x="762" y="827"/>
                        </a:lnTo>
                        <a:lnTo>
                          <a:pt x="791" y="848"/>
                        </a:lnTo>
                        <a:lnTo>
                          <a:pt x="818" y="873"/>
                        </a:lnTo>
                        <a:lnTo>
                          <a:pt x="842" y="900"/>
                        </a:lnTo>
                        <a:lnTo>
                          <a:pt x="1095" y="900"/>
                        </a:lnTo>
                        <a:lnTo>
                          <a:pt x="1297" y="194"/>
                        </a:lnTo>
                        <a:lnTo>
                          <a:pt x="1307" y="172"/>
                        </a:lnTo>
                        <a:lnTo>
                          <a:pt x="1320" y="152"/>
                        </a:lnTo>
                        <a:lnTo>
                          <a:pt x="1337" y="135"/>
                        </a:lnTo>
                        <a:lnTo>
                          <a:pt x="1358" y="124"/>
                        </a:lnTo>
                        <a:lnTo>
                          <a:pt x="1381" y="115"/>
                        </a:lnTo>
                        <a:lnTo>
                          <a:pt x="1406" y="113"/>
                        </a:lnTo>
                        <a:lnTo>
                          <a:pt x="2194" y="113"/>
                        </a:lnTo>
                        <a:lnTo>
                          <a:pt x="2218" y="86"/>
                        </a:lnTo>
                        <a:lnTo>
                          <a:pt x="2245" y="61"/>
                        </a:lnTo>
                        <a:lnTo>
                          <a:pt x="2274" y="40"/>
                        </a:lnTo>
                        <a:lnTo>
                          <a:pt x="2307" y="23"/>
                        </a:lnTo>
                        <a:lnTo>
                          <a:pt x="2342" y="11"/>
                        </a:lnTo>
                        <a:lnTo>
                          <a:pt x="2379" y="3"/>
                        </a:lnTo>
                        <a:lnTo>
                          <a:pt x="2418" y="0"/>
                        </a:lnTo>
                        <a:close/>
                      </a:path>
                    </a:pathLst>
                  </a:custGeom>
                  <a:no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685800">
                      <a:defRPr/>
                    </a:pPr>
                    <a:endParaRPr lang="en-US" sz="1350" kern="0">
                      <a:solidFill>
                        <a:prstClr val="black"/>
                      </a:solidFill>
                      <a:latin typeface="+mj-lt"/>
                    </a:endParaRPr>
                  </a:p>
                </p:txBody>
              </p:sp>
              <p:sp>
                <p:nvSpPr>
                  <p:cNvPr id="82" name="Freeform 7">
                    <a:extLst>
                      <a:ext uri="{FF2B5EF4-FFF2-40B4-BE49-F238E27FC236}">
                        <a16:creationId xmlns:a16="http://schemas.microsoft.com/office/drawing/2014/main" xmlns="" id="{9627EFBF-CF83-46C5-B6E4-764F4B255E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4825" y="3497263"/>
                    <a:ext cx="612775" cy="382588"/>
                  </a:xfrm>
                  <a:custGeom>
                    <a:avLst/>
                    <a:gdLst>
                      <a:gd name="T0" fmla="*/ 1294 w 2699"/>
                      <a:gd name="T1" fmla="*/ 0 h 1687"/>
                      <a:gd name="T2" fmla="*/ 2699 w 2699"/>
                      <a:gd name="T3" fmla="*/ 0 h 1687"/>
                      <a:gd name="T4" fmla="*/ 2699 w 2699"/>
                      <a:gd name="T5" fmla="*/ 113 h 1687"/>
                      <a:gd name="T6" fmla="*/ 1350 w 2699"/>
                      <a:gd name="T7" fmla="*/ 113 h 1687"/>
                      <a:gd name="T8" fmla="*/ 1181 w 2699"/>
                      <a:gd name="T9" fmla="*/ 788 h 1687"/>
                      <a:gd name="T10" fmla="*/ 2699 w 2699"/>
                      <a:gd name="T11" fmla="*/ 788 h 1687"/>
                      <a:gd name="T12" fmla="*/ 2699 w 2699"/>
                      <a:gd name="T13" fmla="*/ 900 h 1687"/>
                      <a:gd name="T14" fmla="*/ 1460 w 2699"/>
                      <a:gd name="T15" fmla="*/ 900 h 1687"/>
                      <a:gd name="T16" fmla="*/ 1783 w 2699"/>
                      <a:gd name="T17" fmla="*/ 1575 h 1687"/>
                      <a:gd name="T18" fmla="*/ 2699 w 2699"/>
                      <a:gd name="T19" fmla="*/ 1575 h 1687"/>
                      <a:gd name="T20" fmla="*/ 2699 w 2699"/>
                      <a:gd name="T21" fmla="*/ 1687 h 1687"/>
                      <a:gd name="T22" fmla="*/ 1743 w 2699"/>
                      <a:gd name="T23" fmla="*/ 1687 h 1687"/>
                      <a:gd name="T24" fmla="*/ 1367 w 2699"/>
                      <a:gd name="T25" fmla="*/ 900 h 1687"/>
                      <a:gd name="T26" fmla="*/ 0 w 2699"/>
                      <a:gd name="T27" fmla="*/ 900 h 1687"/>
                      <a:gd name="T28" fmla="*/ 0 w 2699"/>
                      <a:gd name="T29" fmla="*/ 788 h 1687"/>
                      <a:gd name="T30" fmla="*/ 1069 w 2699"/>
                      <a:gd name="T31" fmla="*/ 788 h 1687"/>
                      <a:gd name="T32" fmla="*/ 1294 w 2699"/>
                      <a:gd name="T33" fmla="*/ 0 h 16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699" h="1687">
                        <a:moveTo>
                          <a:pt x="1294" y="0"/>
                        </a:moveTo>
                        <a:lnTo>
                          <a:pt x="2699" y="0"/>
                        </a:lnTo>
                        <a:lnTo>
                          <a:pt x="2699" y="113"/>
                        </a:lnTo>
                        <a:lnTo>
                          <a:pt x="1350" y="113"/>
                        </a:lnTo>
                        <a:lnTo>
                          <a:pt x="1181" y="788"/>
                        </a:lnTo>
                        <a:lnTo>
                          <a:pt x="2699" y="788"/>
                        </a:lnTo>
                        <a:lnTo>
                          <a:pt x="2699" y="900"/>
                        </a:lnTo>
                        <a:lnTo>
                          <a:pt x="1460" y="900"/>
                        </a:lnTo>
                        <a:lnTo>
                          <a:pt x="1783" y="1575"/>
                        </a:lnTo>
                        <a:lnTo>
                          <a:pt x="2699" y="1575"/>
                        </a:lnTo>
                        <a:lnTo>
                          <a:pt x="2699" y="1687"/>
                        </a:lnTo>
                        <a:lnTo>
                          <a:pt x="1743" y="1687"/>
                        </a:lnTo>
                        <a:lnTo>
                          <a:pt x="1367" y="900"/>
                        </a:lnTo>
                        <a:lnTo>
                          <a:pt x="0" y="900"/>
                        </a:lnTo>
                        <a:lnTo>
                          <a:pt x="0" y="788"/>
                        </a:lnTo>
                        <a:lnTo>
                          <a:pt x="1069" y="788"/>
                        </a:lnTo>
                        <a:lnTo>
                          <a:pt x="1294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0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685800">
                      <a:defRPr/>
                    </a:pPr>
                    <a:endParaRPr lang="en-US" sz="1350" kern="0">
                      <a:solidFill>
                        <a:prstClr val="black"/>
                      </a:solidFill>
                      <a:latin typeface="+mj-lt"/>
                    </a:endParaRPr>
                  </a:p>
                </p:txBody>
              </p:sp>
              <p:sp>
                <p:nvSpPr>
                  <p:cNvPr id="83" name="Freeform 8">
                    <a:extLst>
                      <a:ext uri="{FF2B5EF4-FFF2-40B4-BE49-F238E27FC236}">
                        <a16:creationId xmlns:a16="http://schemas.microsoft.com/office/drawing/2014/main" xmlns="" id="{5250E40E-7896-4574-93C9-E0EA9721B20F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81025" y="3471862"/>
                    <a:ext cx="485775" cy="523875"/>
                  </a:xfrm>
                  <a:custGeom>
                    <a:avLst/>
                    <a:gdLst>
                      <a:gd name="T0" fmla="*/ 1914 w 2136"/>
                      <a:gd name="T1" fmla="*/ 1585 h 2305"/>
                      <a:gd name="T2" fmla="*/ 1984 w 2136"/>
                      <a:gd name="T3" fmla="*/ 1634 h 2305"/>
                      <a:gd name="T4" fmla="*/ 2021 w 2136"/>
                      <a:gd name="T5" fmla="*/ 1712 h 2305"/>
                      <a:gd name="T6" fmla="*/ 2013 w 2136"/>
                      <a:gd name="T7" fmla="*/ 1802 h 2305"/>
                      <a:gd name="T8" fmla="*/ 1964 w 2136"/>
                      <a:gd name="T9" fmla="*/ 1872 h 2305"/>
                      <a:gd name="T10" fmla="*/ 1886 w 2136"/>
                      <a:gd name="T11" fmla="*/ 1909 h 2305"/>
                      <a:gd name="T12" fmla="*/ 1796 w 2136"/>
                      <a:gd name="T13" fmla="*/ 1901 h 2305"/>
                      <a:gd name="T14" fmla="*/ 1726 w 2136"/>
                      <a:gd name="T15" fmla="*/ 1852 h 2305"/>
                      <a:gd name="T16" fmla="*/ 1689 w 2136"/>
                      <a:gd name="T17" fmla="*/ 1774 h 2305"/>
                      <a:gd name="T18" fmla="*/ 1697 w 2136"/>
                      <a:gd name="T19" fmla="*/ 1684 h 2305"/>
                      <a:gd name="T20" fmla="*/ 1746 w 2136"/>
                      <a:gd name="T21" fmla="*/ 1614 h 2305"/>
                      <a:gd name="T22" fmla="*/ 1824 w 2136"/>
                      <a:gd name="T23" fmla="*/ 1577 h 2305"/>
                      <a:gd name="T24" fmla="*/ 956 w 2136"/>
                      <a:gd name="T25" fmla="*/ 1365 h 2305"/>
                      <a:gd name="T26" fmla="*/ 0 w 2136"/>
                      <a:gd name="T27" fmla="*/ 2171 h 2305"/>
                      <a:gd name="T28" fmla="*/ 1574 w 2136"/>
                      <a:gd name="T29" fmla="*/ 787 h 2305"/>
                      <a:gd name="T30" fmla="*/ 1660 w 2136"/>
                      <a:gd name="T31" fmla="*/ 810 h 2305"/>
                      <a:gd name="T32" fmla="*/ 1720 w 2136"/>
                      <a:gd name="T33" fmla="*/ 870 h 2305"/>
                      <a:gd name="T34" fmla="*/ 1743 w 2136"/>
                      <a:gd name="T35" fmla="*/ 956 h 2305"/>
                      <a:gd name="T36" fmla="*/ 1720 w 2136"/>
                      <a:gd name="T37" fmla="*/ 1041 h 2305"/>
                      <a:gd name="T38" fmla="*/ 1660 w 2136"/>
                      <a:gd name="T39" fmla="*/ 1102 h 2305"/>
                      <a:gd name="T40" fmla="*/ 1574 w 2136"/>
                      <a:gd name="T41" fmla="*/ 1124 h 2305"/>
                      <a:gd name="T42" fmla="*/ 1488 w 2136"/>
                      <a:gd name="T43" fmla="*/ 1102 h 2305"/>
                      <a:gd name="T44" fmla="*/ 1428 w 2136"/>
                      <a:gd name="T45" fmla="*/ 1041 h 2305"/>
                      <a:gd name="T46" fmla="*/ 1405 w 2136"/>
                      <a:gd name="T47" fmla="*/ 956 h 2305"/>
                      <a:gd name="T48" fmla="*/ 1428 w 2136"/>
                      <a:gd name="T49" fmla="*/ 870 h 2305"/>
                      <a:gd name="T50" fmla="*/ 1488 w 2136"/>
                      <a:gd name="T51" fmla="*/ 810 h 2305"/>
                      <a:gd name="T52" fmla="*/ 1574 w 2136"/>
                      <a:gd name="T53" fmla="*/ 787 h 2305"/>
                      <a:gd name="T54" fmla="*/ 227 w 2136"/>
                      <a:gd name="T55" fmla="*/ 798 h 2305"/>
                      <a:gd name="T56" fmla="*/ 298 w 2136"/>
                      <a:gd name="T57" fmla="*/ 847 h 2305"/>
                      <a:gd name="T58" fmla="*/ 334 w 2136"/>
                      <a:gd name="T59" fmla="*/ 925 h 2305"/>
                      <a:gd name="T60" fmla="*/ 326 w 2136"/>
                      <a:gd name="T61" fmla="*/ 1014 h 2305"/>
                      <a:gd name="T62" fmla="*/ 277 w 2136"/>
                      <a:gd name="T63" fmla="*/ 1085 h 2305"/>
                      <a:gd name="T64" fmla="*/ 199 w 2136"/>
                      <a:gd name="T65" fmla="*/ 1122 h 2305"/>
                      <a:gd name="T66" fmla="*/ 110 w 2136"/>
                      <a:gd name="T67" fmla="*/ 1113 h 2305"/>
                      <a:gd name="T68" fmla="*/ 39 w 2136"/>
                      <a:gd name="T69" fmla="*/ 1065 h 2305"/>
                      <a:gd name="T70" fmla="*/ 2 w 2136"/>
                      <a:gd name="T71" fmla="*/ 986 h 2305"/>
                      <a:gd name="T72" fmla="*/ 11 w 2136"/>
                      <a:gd name="T73" fmla="*/ 897 h 2305"/>
                      <a:gd name="T74" fmla="*/ 60 w 2136"/>
                      <a:gd name="T75" fmla="*/ 827 h 2305"/>
                      <a:gd name="T76" fmla="*/ 138 w 2136"/>
                      <a:gd name="T77" fmla="*/ 790 h 2305"/>
                      <a:gd name="T78" fmla="*/ 1998 w 2136"/>
                      <a:gd name="T79" fmla="*/ 3 h 2305"/>
                      <a:gd name="T80" fmla="*/ 2076 w 2136"/>
                      <a:gd name="T81" fmla="*/ 39 h 2305"/>
                      <a:gd name="T82" fmla="*/ 2125 w 2136"/>
                      <a:gd name="T83" fmla="*/ 110 h 2305"/>
                      <a:gd name="T84" fmla="*/ 2134 w 2136"/>
                      <a:gd name="T85" fmla="*/ 199 h 2305"/>
                      <a:gd name="T86" fmla="*/ 2097 w 2136"/>
                      <a:gd name="T87" fmla="*/ 277 h 2305"/>
                      <a:gd name="T88" fmla="*/ 2026 w 2136"/>
                      <a:gd name="T89" fmla="*/ 326 h 2305"/>
                      <a:gd name="T90" fmla="*/ 1937 w 2136"/>
                      <a:gd name="T91" fmla="*/ 335 h 2305"/>
                      <a:gd name="T92" fmla="*/ 1859 w 2136"/>
                      <a:gd name="T93" fmla="*/ 298 h 2305"/>
                      <a:gd name="T94" fmla="*/ 1810 w 2136"/>
                      <a:gd name="T95" fmla="*/ 227 h 2305"/>
                      <a:gd name="T96" fmla="*/ 1802 w 2136"/>
                      <a:gd name="T97" fmla="*/ 138 h 2305"/>
                      <a:gd name="T98" fmla="*/ 1838 w 2136"/>
                      <a:gd name="T99" fmla="*/ 60 h 2305"/>
                      <a:gd name="T100" fmla="*/ 1909 w 2136"/>
                      <a:gd name="T101" fmla="*/ 11 h 23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2136" h="2305">
                        <a:moveTo>
                          <a:pt x="1855" y="1574"/>
                        </a:moveTo>
                        <a:lnTo>
                          <a:pt x="1886" y="1577"/>
                        </a:lnTo>
                        <a:lnTo>
                          <a:pt x="1914" y="1585"/>
                        </a:lnTo>
                        <a:lnTo>
                          <a:pt x="1941" y="1597"/>
                        </a:lnTo>
                        <a:lnTo>
                          <a:pt x="1964" y="1614"/>
                        </a:lnTo>
                        <a:lnTo>
                          <a:pt x="1984" y="1634"/>
                        </a:lnTo>
                        <a:lnTo>
                          <a:pt x="2001" y="1657"/>
                        </a:lnTo>
                        <a:lnTo>
                          <a:pt x="2013" y="1684"/>
                        </a:lnTo>
                        <a:lnTo>
                          <a:pt x="2021" y="1712"/>
                        </a:lnTo>
                        <a:lnTo>
                          <a:pt x="2024" y="1743"/>
                        </a:lnTo>
                        <a:lnTo>
                          <a:pt x="2021" y="1774"/>
                        </a:lnTo>
                        <a:lnTo>
                          <a:pt x="2013" y="1802"/>
                        </a:lnTo>
                        <a:lnTo>
                          <a:pt x="2001" y="1829"/>
                        </a:lnTo>
                        <a:lnTo>
                          <a:pt x="1984" y="1852"/>
                        </a:lnTo>
                        <a:lnTo>
                          <a:pt x="1964" y="1872"/>
                        </a:lnTo>
                        <a:lnTo>
                          <a:pt x="1941" y="1889"/>
                        </a:lnTo>
                        <a:lnTo>
                          <a:pt x="1914" y="1901"/>
                        </a:lnTo>
                        <a:lnTo>
                          <a:pt x="1886" y="1909"/>
                        </a:lnTo>
                        <a:lnTo>
                          <a:pt x="1855" y="1912"/>
                        </a:lnTo>
                        <a:lnTo>
                          <a:pt x="1824" y="1909"/>
                        </a:lnTo>
                        <a:lnTo>
                          <a:pt x="1796" y="1901"/>
                        </a:lnTo>
                        <a:lnTo>
                          <a:pt x="1770" y="1889"/>
                        </a:lnTo>
                        <a:lnTo>
                          <a:pt x="1746" y="1872"/>
                        </a:lnTo>
                        <a:lnTo>
                          <a:pt x="1726" y="1852"/>
                        </a:lnTo>
                        <a:lnTo>
                          <a:pt x="1709" y="1829"/>
                        </a:lnTo>
                        <a:lnTo>
                          <a:pt x="1697" y="1802"/>
                        </a:lnTo>
                        <a:lnTo>
                          <a:pt x="1689" y="1774"/>
                        </a:lnTo>
                        <a:lnTo>
                          <a:pt x="1686" y="1743"/>
                        </a:lnTo>
                        <a:lnTo>
                          <a:pt x="1689" y="1712"/>
                        </a:lnTo>
                        <a:lnTo>
                          <a:pt x="1697" y="1684"/>
                        </a:lnTo>
                        <a:lnTo>
                          <a:pt x="1709" y="1657"/>
                        </a:lnTo>
                        <a:lnTo>
                          <a:pt x="1726" y="1634"/>
                        </a:lnTo>
                        <a:lnTo>
                          <a:pt x="1746" y="1614"/>
                        </a:lnTo>
                        <a:lnTo>
                          <a:pt x="1770" y="1597"/>
                        </a:lnTo>
                        <a:lnTo>
                          <a:pt x="1796" y="1585"/>
                        </a:lnTo>
                        <a:lnTo>
                          <a:pt x="1824" y="1577"/>
                        </a:lnTo>
                        <a:lnTo>
                          <a:pt x="1855" y="1574"/>
                        </a:lnTo>
                        <a:close/>
                        <a:moveTo>
                          <a:pt x="479" y="1237"/>
                        </a:moveTo>
                        <a:lnTo>
                          <a:pt x="956" y="1365"/>
                        </a:lnTo>
                        <a:lnTo>
                          <a:pt x="956" y="2095"/>
                        </a:lnTo>
                        <a:lnTo>
                          <a:pt x="479" y="2305"/>
                        </a:lnTo>
                        <a:lnTo>
                          <a:pt x="0" y="2171"/>
                        </a:lnTo>
                        <a:lnTo>
                          <a:pt x="0" y="1441"/>
                        </a:lnTo>
                        <a:lnTo>
                          <a:pt x="479" y="1237"/>
                        </a:lnTo>
                        <a:close/>
                        <a:moveTo>
                          <a:pt x="1574" y="787"/>
                        </a:moveTo>
                        <a:lnTo>
                          <a:pt x="1605" y="790"/>
                        </a:lnTo>
                        <a:lnTo>
                          <a:pt x="1633" y="798"/>
                        </a:lnTo>
                        <a:lnTo>
                          <a:pt x="1660" y="810"/>
                        </a:lnTo>
                        <a:lnTo>
                          <a:pt x="1683" y="827"/>
                        </a:lnTo>
                        <a:lnTo>
                          <a:pt x="1703" y="847"/>
                        </a:lnTo>
                        <a:lnTo>
                          <a:pt x="1720" y="870"/>
                        </a:lnTo>
                        <a:lnTo>
                          <a:pt x="1732" y="897"/>
                        </a:lnTo>
                        <a:lnTo>
                          <a:pt x="1740" y="925"/>
                        </a:lnTo>
                        <a:lnTo>
                          <a:pt x="1743" y="956"/>
                        </a:lnTo>
                        <a:lnTo>
                          <a:pt x="1740" y="986"/>
                        </a:lnTo>
                        <a:lnTo>
                          <a:pt x="1732" y="1014"/>
                        </a:lnTo>
                        <a:lnTo>
                          <a:pt x="1720" y="1041"/>
                        </a:lnTo>
                        <a:lnTo>
                          <a:pt x="1703" y="1065"/>
                        </a:lnTo>
                        <a:lnTo>
                          <a:pt x="1683" y="1085"/>
                        </a:lnTo>
                        <a:lnTo>
                          <a:pt x="1660" y="1102"/>
                        </a:lnTo>
                        <a:lnTo>
                          <a:pt x="1633" y="1113"/>
                        </a:lnTo>
                        <a:lnTo>
                          <a:pt x="1605" y="1122"/>
                        </a:lnTo>
                        <a:lnTo>
                          <a:pt x="1574" y="1124"/>
                        </a:lnTo>
                        <a:lnTo>
                          <a:pt x="1543" y="1122"/>
                        </a:lnTo>
                        <a:lnTo>
                          <a:pt x="1515" y="1113"/>
                        </a:lnTo>
                        <a:lnTo>
                          <a:pt x="1488" y="1102"/>
                        </a:lnTo>
                        <a:lnTo>
                          <a:pt x="1465" y="1085"/>
                        </a:lnTo>
                        <a:lnTo>
                          <a:pt x="1445" y="1065"/>
                        </a:lnTo>
                        <a:lnTo>
                          <a:pt x="1428" y="1041"/>
                        </a:lnTo>
                        <a:lnTo>
                          <a:pt x="1416" y="1014"/>
                        </a:lnTo>
                        <a:lnTo>
                          <a:pt x="1408" y="986"/>
                        </a:lnTo>
                        <a:lnTo>
                          <a:pt x="1405" y="956"/>
                        </a:lnTo>
                        <a:lnTo>
                          <a:pt x="1408" y="925"/>
                        </a:lnTo>
                        <a:lnTo>
                          <a:pt x="1416" y="897"/>
                        </a:lnTo>
                        <a:lnTo>
                          <a:pt x="1428" y="870"/>
                        </a:lnTo>
                        <a:lnTo>
                          <a:pt x="1445" y="847"/>
                        </a:lnTo>
                        <a:lnTo>
                          <a:pt x="1465" y="827"/>
                        </a:lnTo>
                        <a:lnTo>
                          <a:pt x="1488" y="810"/>
                        </a:lnTo>
                        <a:lnTo>
                          <a:pt x="1515" y="798"/>
                        </a:lnTo>
                        <a:lnTo>
                          <a:pt x="1543" y="790"/>
                        </a:lnTo>
                        <a:lnTo>
                          <a:pt x="1574" y="787"/>
                        </a:lnTo>
                        <a:close/>
                        <a:moveTo>
                          <a:pt x="168" y="787"/>
                        </a:moveTo>
                        <a:lnTo>
                          <a:pt x="199" y="790"/>
                        </a:lnTo>
                        <a:lnTo>
                          <a:pt x="227" y="798"/>
                        </a:lnTo>
                        <a:lnTo>
                          <a:pt x="254" y="810"/>
                        </a:lnTo>
                        <a:lnTo>
                          <a:pt x="277" y="827"/>
                        </a:lnTo>
                        <a:lnTo>
                          <a:pt x="298" y="847"/>
                        </a:lnTo>
                        <a:lnTo>
                          <a:pt x="314" y="870"/>
                        </a:lnTo>
                        <a:lnTo>
                          <a:pt x="326" y="897"/>
                        </a:lnTo>
                        <a:lnTo>
                          <a:pt x="334" y="925"/>
                        </a:lnTo>
                        <a:lnTo>
                          <a:pt x="337" y="956"/>
                        </a:lnTo>
                        <a:lnTo>
                          <a:pt x="334" y="986"/>
                        </a:lnTo>
                        <a:lnTo>
                          <a:pt x="326" y="1014"/>
                        </a:lnTo>
                        <a:lnTo>
                          <a:pt x="314" y="1041"/>
                        </a:lnTo>
                        <a:lnTo>
                          <a:pt x="298" y="1065"/>
                        </a:lnTo>
                        <a:lnTo>
                          <a:pt x="277" y="1085"/>
                        </a:lnTo>
                        <a:lnTo>
                          <a:pt x="254" y="1102"/>
                        </a:lnTo>
                        <a:lnTo>
                          <a:pt x="227" y="1113"/>
                        </a:lnTo>
                        <a:lnTo>
                          <a:pt x="199" y="1122"/>
                        </a:lnTo>
                        <a:lnTo>
                          <a:pt x="168" y="1124"/>
                        </a:lnTo>
                        <a:lnTo>
                          <a:pt x="138" y="1122"/>
                        </a:lnTo>
                        <a:lnTo>
                          <a:pt x="110" y="1113"/>
                        </a:lnTo>
                        <a:lnTo>
                          <a:pt x="83" y="1102"/>
                        </a:lnTo>
                        <a:lnTo>
                          <a:pt x="60" y="1085"/>
                        </a:lnTo>
                        <a:lnTo>
                          <a:pt x="39" y="1065"/>
                        </a:lnTo>
                        <a:lnTo>
                          <a:pt x="23" y="1041"/>
                        </a:lnTo>
                        <a:lnTo>
                          <a:pt x="11" y="1014"/>
                        </a:lnTo>
                        <a:lnTo>
                          <a:pt x="2" y="986"/>
                        </a:lnTo>
                        <a:lnTo>
                          <a:pt x="0" y="956"/>
                        </a:lnTo>
                        <a:lnTo>
                          <a:pt x="2" y="925"/>
                        </a:lnTo>
                        <a:lnTo>
                          <a:pt x="11" y="897"/>
                        </a:lnTo>
                        <a:lnTo>
                          <a:pt x="23" y="870"/>
                        </a:lnTo>
                        <a:lnTo>
                          <a:pt x="39" y="847"/>
                        </a:lnTo>
                        <a:lnTo>
                          <a:pt x="60" y="827"/>
                        </a:lnTo>
                        <a:lnTo>
                          <a:pt x="83" y="810"/>
                        </a:lnTo>
                        <a:lnTo>
                          <a:pt x="110" y="798"/>
                        </a:lnTo>
                        <a:lnTo>
                          <a:pt x="138" y="790"/>
                        </a:lnTo>
                        <a:lnTo>
                          <a:pt x="168" y="787"/>
                        </a:lnTo>
                        <a:close/>
                        <a:moveTo>
                          <a:pt x="1968" y="0"/>
                        </a:moveTo>
                        <a:lnTo>
                          <a:pt x="1998" y="3"/>
                        </a:lnTo>
                        <a:lnTo>
                          <a:pt x="2026" y="11"/>
                        </a:lnTo>
                        <a:lnTo>
                          <a:pt x="2053" y="23"/>
                        </a:lnTo>
                        <a:lnTo>
                          <a:pt x="2076" y="39"/>
                        </a:lnTo>
                        <a:lnTo>
                          <a:pt x="2097" y="60"/>
                        </a:lnTo>
                        <a:lnTo>
                          <a:pt x="2113" y="83"/>
                        </a:lnTo>
                        <a:lnTo>
                          <a:pt x="2125" y="110"/>
                        </a:lnTo>
                        <a:lnTo>
                          <a:pt x="2134" y="138"/>
                        </a:lnTo>
                        <a:lnTo>
                          <a:pt x="2136" y="169"/>
                        </a:lnTo>
                        <a:lnTo>
                          <a:pt x="2134" y="199"/>
                        </a:lnTo>
                        <a:lnTo>
                          <a:pt x="2125" y="227"/>
                        </a:lnTo>
                        <a:lnTo>
                          <a:pt x="2113" y="254"/>
                        </a:lnTo>
                        <a:lnTo>
                          <a:pt x="2097" y="277"/>
                        </a:lnTo>
                        <a:lnTo>
                          <a:pt x="2076" y="298"/>
                        </a:lnTo>
                        <a:lnTo>
                          <a:pt x="2053" y="314"/>
                        </a:lnTo>
                        <a:lnTo>
                          <a:pt x="2026" y="326"/>
                        </a:lnTo>
                        <a:lnTo>
                          <a:pt x="1998" y="335"/>
                        </a:lnTo>
                        <a:lnTo>
                          <a:pt x="1968" y="337"/>
                        </a:lnTo>
                        <a:lnTo>
                          <a:pt x="1937" y="335"/>
                        </a:lnTo>
                        <a:lnTo>
                          <a:pt x="1909" y="326"/>
                        </a:lnTo>
                        <a:lnTo>
                          <a:pt x="1882" y="314"/>
                        </a:lnTo>
                        <a:lnTo>
                          <a:pt x="1859" y="298"/>
                        </a:lnTo>
                        <a:lnTo>
                          <a:pt x="1838" y="277"/>
                        </a:lnTo>
                        <a:lnTo>
                          <a:pt x="1822" y="254"/>
                        </a:lnTo>
                        <a:lnTo>
                          <a:pt x="1810" y="227"/>
                        </a:lnTo>
                        <a:lnTo>
                          <a:pt x="1802" y="199"/>
                        </a:lnTo>
                        <a:lnTo>
                          <a:pt x="1799" y="169"/>
                        </a:lnTo>
                        <a:lnTo>
                          <a:pt x="1802" y="138"/>
                        </a:lnTo>
                        <a:lnTo>
                          <a:pt x="1810" y="110"/>
                        </a:lnTo>
                        <a:lnTo>
                          <a:pt x="1822" y="83"/>
                        </a:lnTo>
                        <a:lnTo>
                          <a:pt x="1838" y="60"/>
                        </a:lnTo>
                        <a:lnTo>
                          <a:pt x="1859" y="39"/>
                        </a:lnTo>
                        <a:lnTo>
                          <a:pt x="1882" y="23"/>
                        </a:lnTo>
                        <a:lnTo>
                          <a:pt x="1909" y="11"/>
                        </a:lnTo>
                        <a:lnTo>
                          <a:pt x="1937" y="3"/>
                        </a:lnTo>
                        <a:lnTo>
                          <a:pt x="1968" y="0"/>
                        </a:lnTo>
                        <a:close/>
                      </a:path>
                    </a:pathLst>
                  </a:custGeom>
                  <a:solidFill>
                    <a:schemeClr val="bg2">
                      <a:lumMod val="40000"/>
                      <a:lumOff val="60000"/>
                    </a:schemeClr>
                  </a:solidFill>
                  <a:ln w="0">
                    <a:solidFill>
                      <a:schemeClr val="bg2">
                        <a:lumMod val="40000"/>
                        <a:lumOff val="60000"/>
                      </a:schemeClr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685800">
                      <a:defRPr/>
                    </a:pPr>
                    <a:endParaRPr lang="en-US" sz="1350" kern="0">
                      <a:solidFill>
                        <a:prstClr val="black"/>
                      </a:solidFill>
                      <a:latin typeface="+mj-lt"/>
                    </a:endParaRPr>
                  </a:p>
                </p:txBody>
              </p:sp>
            </p:grp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xmlns="" id="{BB267CDD-8DDA-4217-B23D-FBA9CB01CC04}"/>
                    </a:ext>
                  </a:extLst>
                </p:cNvPr>
                <p:cNvSpPr txBox="1"/>
                <p:nvPr/>
              </p:nvSpPr>
              <p:spPr>
                <a:xfrm>
                  <a:off x="6344754" y="4152657"/>
                  <a:ext cx="1387400" cy="493162"/>
                </a:xfrm>
                <a:prstGeom prst="rect">
                  <a:avLst/>
                </a:prstGeom>
                <a:noFill/>
                <a:effectLst/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 eaLnBrk="0" hangingPunct="0">
                    <a:lnSpc>
                      <a:spcPts val="1350"/>
                    </a:lnSpc>
                  </a:pPr>
                  <a:r>
                    <a:rPr lang="en-US" sz="1600" b="1">
                      <a:latin typeface="+mj-lt"/>
                    </a:rPr>
                    <a:t>ArcGIS </a:t>
                  </a:r>
                </a:p>
                <a:p>
                  <a:pPr algn="ctr" eaLnBrk="0" hangingPunct="0">
                    <a:lnSpc>
                      <a:spcPts val="1350"/>
                    </a:lnSpc>
                  </a:pPr>
                  <a:r>
                    <a:rPr lang="en-US" sz="1600" b="1">
                      <a:latin typeface="+mj-lt"/>
                    </a:rPr>
                    <a:t>Web Adaptor</a:t>
                  </a:r>
                </a:p>
              </p:txBody>
            </p:sp>
          </p:grp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xmlns="" id="{4999705A-2D0D-47DB-BF1D-17C63CB35BF0}"/>
                  </a:ext>
                </a:extLst>
              </p:cNvPr>
              <p:cNvSpPr txBox="1"/>
              <p:nvPr/>
            </p:nvSpPr>
            <p:spPr>
              <a:xfrm>
                <a:off x="2399325" y="4667084"/>
                <a:ext cx="1387400" cy="494145"/>
              </a:xfrm>
              <a:prstGeom prst="rect">
                <a:avLst/>
              </a:prstGeom>
              <a:noFill/>
              <a:effectLst/>
            </p:spPr>
            <p:txBody>
              <a:bodyPr wrap="square" lIns="0" tIns="0" rIns="0" bIns="0" rtlCol="0">
                <a:noAutofit/>
              </a:bodyPr>
              <a:lstStyle/>
              <a:p>
                <a:pPr algn="ctr" eaLnBrk="0" hangingPunct="0">
                  <a:lnSpc>
                    <a:spcPts val="1350"/>
                  </a:lnSpc>
                </a:pPr>
                <a:r>
                  <a:rPr lang="en-US" sz="1600" b="1">
                    <a:latin typeface="+mj-lt"/>
                  </a:rPr>
                  <a:t>Portal </a:t>
                </a:r>
              </a:p>
              <a:p>
                <a:pPr algn="ctr" eaLnBrk="0" hangingPunct="0">
                  <a:lnSpc>
                    <a:spcPts val="1350"/>
                  </a:lnSpc>
                </a:pPr>
                <a:r>
                  <a:rPr lang="en-US" sz="1600" b="1">
                    <a:latin typeface="+mj-lt"/>
                  </a:rPr>
                  <a:t>for ArcGIS</a:t>
                </a:r>
              </a:p>
            </p:txBody>
          </p: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xmlns="" id="{88E3875A-4098-4A16-90F7-395F511FE10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995609" y="4020355"/>
                <a:ext cx="1254757" cy="1042273"/>
                <a:chOff x="8522568" y="4062413"/>
                <a:chExt cx="1227857" cy="1019930"/>
              </a:xfrm>
            </p:grpSpPr>
            <p:sp>
              <p:nvSpPr>
                <p:cNvPr id="76" name="Freeform 6">
                  <a:extLst>
                    <a:ext uri="{FF2B5EF4-FFF2-40B4-BE49-F238E27FC236}">
                      <a16:creationId xmlns:a16="http://schemas.microsoft.com/office/drawing/2014/main" xmlns="" id="{C52A5E16-1A57-40AE-A0DE-2AAAB5DE24A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061450" y="4062413"/>
                  <a:ext cx="688975" cy="655638"/>
                </a:xfrm>
                <a:custGeom>
                  <a:avLst/>
                  <a:gdLst>
                    <a:gd name="T0" fmla="*/ 1582 w 3036"/>
                    <a:gd name="T1" fmla="*/ 842 h 2893"/>
                    <a:gd name="T2" fmla="*/ 2247 w 3036"/>
                    <a:gd name="T3" fmla="*/ 1205 h 2893"/>
                    <a:gd name="T4" fmla="*/ 2283 w 3036"/>
                    <a:gd name="T5" fmla="*/ 1266 h 2893"/>
                    <a:gd name="T6" fmla="*/ 2274 w 3036"/>
                    <a:gd name="T7" fmla="*/ 1337 h 2893"/>
                    <a:gd name="T8" fmla="*/ 2227 w 3036"/>
                    <a:gd name="T9" fmla="*/ 1389 h 2893"/>
                    <a:gd name="T10" fmla="*/ 2247 w 3036"/>
                    <a:gd name="T11" fmla="*/ 1822 h 2893"/>
                    <a:gd name="T12" fmla="*/ 2283 w 3036"/>
                    <a:gd name="T13" fmla="*/ 1883 h 2893"/>
                    <a:gd name="T14" fmla="*/ 2274 w 3036"/>
                    <a:gd name="T15" fmla="*/ 1954 h 2893"/>
                    <a:gd name="T16" fmla="*/ 2227 w 3036"/>
                    <a:gd name="T17" fmla="*/ 2006 h 2893"/>
                    <a:gd name="T18" fmla="*/ 1564 w 3036"/>
                    <a:gd name="T19" fmla="*/ 2361 h 2893"/>
                    <a:gd name="T20" fmla="*/ 1508 w 3036"/>
                    <a:gd name="T21" fmla="*/ 2356 h 2893"/>
                    <a:gd name="T22" fmla="*/ 844 w 3036"/>
                    <a:gd name="T23" fmla="*/ 1992 h 2893"/>
                    <a:gd name="T24" fmla="*/ 808 w 3036"/>
                    <a:gd name="T25" fmla="*/ 1931 h 2893"/>
                    <a:gd name="T26" fmla="*/ 817 w 3036"/>
                    <a:gd name="T27" fmla="*/ 1860 h 2893"/>
                    <a:gd name="T28" fmla="*/ 864 w 3036"/>
                    <a:gd name="T29" fmla="*/ 1808 h 2893"/>
                    <a:gd name="T30" fmla="*/ 844 w 3036"/>
                    <a:gd name="T31" fmla="*/ 1375 h 2893"/>
                    <a:gd name="T32" fmla="*/ 808 w 3036"/>
                    <a:gd name="T33" fmla="*/ 1315 h 2893"/>
                    <a:gd name="T34" fmla="*/ 817 w 3036"/>
                    <a:gd name="T35" fmla="*/ 1243 h 2893"/>
                    <a:gd name="T36" fmla="*/ 864 w 3036"/>
                    <a:gd name="T37" fmla="*/ 1191 h 2893"/>
                    <a:gd name="T38" fmla="*/ 1528 w 3036"/>
                    <a:gd name="T39" fmla="*/ 836 h 2893"/>
                    <a:gd name="T40" fmla="*/ 1533 w 3036"/>
                    <a:gd name="T41" fmla="*/ 576 h 2893"/>
                    <a:gd name="T42" fmla="*/ 1511 w 3036"/>
                    <a:gd name="T43" fmla="*/ 584 h 2893"/>
                    <a:gd name="T44" fmla="*/ 663 w 3036"/>
                    <a:gd name="T45" fmla="*/ 1039 h 2893"/>
                    <a:gd name="T46" fmla="*/ 603 w 3036"/>
                    <a:gd name="T47" fmla="*/ 1117 h 2893"/>
                    <a:gd name="T48" fmla="*/ 573 w 3036"/>
                    <a:gd name="T49" fmla="*/ 1202 h 2893"/>
                    <a:gd name="T50" fmla="*/ 563 w 3036"/>
                    <a:gd name="T51" fmla="*/ 1279 h 2893"/>
                    <a:gd name="T52" fmla="*/ 563 w 3036"/>
                    <a:gd name="T53" fmla="*/ 2206 h 2893"/>
                    <a:gd name="T54" fmla="*/ 575 w 3036"/>
                    <a:gd name="T55" fmla="*/ 2273 h 2893"/>
                    <a:gd name="T56" fmla="*/ 602 w 3036"/>
                    <a:gd name="T57" fmla="*/ 2335 h 2893"/>
                    <a:gd name="T58" fmla="*/ 648 w 3036"/>
                    <a:gd name="T59" fmla="*/ 2378 h 2893"/>
                    <a:gd name="T60" fmla="*/ 2032 w 3036"/>
                    <a:gd name="T61" fmla="*/ 2387 h 2893"/>
                    <a:gd name="T62" fmla="*/ 2187 w 3036"/>
                    <a:gd name="T63" fmla="*/ 2360 h 2893"/>
                    <a:gd name="T64" fmla="*/ 2322 w 3036"/>
                    <a:gd name="T65" fmla="*/ 2283 h 2893"/>
                    <a:gd name="T66" fmla="*/ 2432 w 3036"/>
                    <a:gd name="T67" fmla="*/ 2168 h 2893"/>
                    <a:gd name="T68" fmla="*/ 2504 w 3036"/>
                    <a:gd name="T69" fmla="*/ 2026 h 2893"/>
                    <a:gd name="T70" fmla="*/ 2530 w 3036"/>
                    <a:gd name="T71" fmla="*/ 1865 h 2893"/>
                    <a:gd name="T72" fmla="*/ 2522 w 3036"/>
                    <a:gd name="T73" fmla="*/ 1062 h 2893"/>
                    <a:gd name="T74" fmla="*/ 2479 w 3036"/>
                    <a:gd name="T75" fmla="*/ 997 h 2893"/>
                    <a:gd name="T76" fmla="*/ 1563 w 3036"/>
                    <a:gd name="T77" fmla="*/ 583 h 2893"/>
                    <a:gd name="T78" fmla="*/ 1537 w 3036"/>
                    <a:gd name="T79" fmla="*/ 576 h 2893"/>
                    <a:gd name="T80" fmla="*/ 1570 w 3036"/>
                    <a:gd name="T81" fmla="*/ 10 h 2893"/>
                    <a:gd name="T82" fmla="*/ 3005 w 3036"/>
                    <a:gd name="T83" fmla="*/ 664 h 2893"/>
                    <a:gd name="T84" fmla="*/ 3034 w 3036"/>
                    <a:gd name="T85" fmla="*/ 720 h 2893"/>
                    <a:gd name="T86" fmla="*/ 3033 w 3036"/>
                    <a:gd name="T87" fmla="*/ 1995 h 2893"/>
                    <a:gd name="T88" fmla="*/ 2987 w 3036"/>
                    <a:gd name="T89" fmla="*/ 2221 h 2893"/>
                    <a:gd name="T90" fmla="*/ 2894 w 3036"/>
                    <a:gd name="T91" fmla="*/ 2426 h 2893"/>
                    <a:gd name="T92" fmla="*/ 2759 w 3036"/>
                    <a:gd name="T93" fmla="*/ 2604 h 2893"/>
                    <a:gd name="T94" fmla="*/ 2591 w 3036"/>
                    <a:gd name="T95" fmla="*/ 2744 h 2893"/>
                    <a:gd name="T96" fmla="*/ 2395 w 3036"/>
                    <a:gd name="T97" fmla="*/ 2842 h 2893"/>
                    <a:gd name="T98" fmla="*/ 2179 w 3036"/>
                    <a:gd name="T99" fmla="*/ 2890 h 2893"/>
                    <a:gd name="T100" fmla="*/ 621 w 3036"/>
                    <a:gd name="T101" fmla="*/ 2889 h 2893"/>
                    <a:gd name="T102" fmla="*/ 438 w 3036"/>
                    <a:gd name="T103" fmla="*/ 2841 h 2893"/>
                    <a:gd name="T104" fmla="*/ 277 w 3036"/>
                    <a:gd name="T105" fmla="*/ 2743 h 2893"/>
                    <a:gd name="T106" fmla="*/ 144 w 3036"/>
                    <a:gd name="T107" fmla="*/ 2604 h 2893"/>
                    <a:gd name="T108" fmla="*/ 50 w 3036"/>
                    <a:gd name="T109" fmla="*/ 2435 h 2893"/>
                    <a:gd name="T110" fmla="*/ 3 w 3036"/>
                    <a:gd name="T111" fmla="*/ 2243 h 2893"/>
                    <a:gd name="T112" fmla="*/ 3 w 3036"/>
                    <a:gd name="T113" fmla="*/ 1127 h 2893"/>
                    <a:gd name="T114" fmla="*/ 42 w 3036"/>
                    <a:gd name="T115" fmla="*/ 949 h 2893"/>
                    <a:gd name="T116" fmla="*/ 126 w 3036"/>
                    <a:gd name="T117" fmla="*/ 788 h 2893"/>
                    <a:gd name="T118" fmla="*/ 247 w 3036"/>
                    <a:gd name="T119" fmla="*/ 651 h 2893"/>
                    <a:gd name="T120" fmla="*/ 402 w 3036"/>
                    <a:gd name="T121" fmla="*/ 547 h 2893"/>
                    <a:gd name="T122" fmla="*/ 1523 w 3036"/>
                    <a:gd name="T123" fmla="*/ 0 h 28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36" h="2893">
                      <a:moveTo>
                        <a:pt x="1545" y="835"/>
                      </a:moveTo>
                      <a:lnTo>
                        <a:pt x="1564" y="836"/>
                      </a:lnTo>
                      <a:lnTo>
                        <a:pt x="1582" y="842"/>
                      </a:lnTo>
                      <a:lnTo>
                        <a:pt x="1599" y="849"/>
                      </a:lnTo>
                      <a:lnTo>
                        <a:pt x="2227" y="1191"/>
                      </a:lnTo>
                      <a:lnTo>
                        <a:pt x="2247" y="1205"/>
                      </a:lnTo>
                      <a:lnTo>
                        <a:pt x="2263" y="1223"/>
                      </a:lnTo>
                      <a:lnTo>
                        <a:pt x="2274" y="1243"/>
                      </a:lnTo>
                      <a:lnTo>
                        <a:pt x="2283" y="1266"/>
                      </a:lnTo>
                      <a:lnTo>
                        <a:pt x="2285" y="1291"/>
                      </a:lnTo>
                      <a:lnTo>
                        <a:pt x="2283" y="1315"/>
                      </a:lnTo>
                      <a:lnTo>
                        <a:pt x="2274" y="1337"/>
                      </a:lnTo>
                      <a:lnTo>
                        <a:pt x="2263" y="1357"/>
                      </a:lnTo>
                      <a:lnTo>
                        <a:pt x="2247" y="1375"/>
                      </a:lnTo>
                      <a:lnTo>
                        <a:pt x="2227" y="1389"/>
                      </a:lnTo>
                      <a:lnTo>
                        <a:pt x="1841" y="1599"/>
                      </a:lnTo>
                      <a:lnTo>
                        <a:pt x="2227" y="1808"/>
                      </a:lnTo>
                      <a:lnTo>
                        <a:pt x="2247" y="1822"/>
                      </a:lnTo>
                      <a:lnTo>
                        <a:pt x="2263" y="1840"/>
                      </a:lnTo>
                      <a:lnTo>
                        <a:pt x="2274" y="1860"/>
                      </a:lnTo>
                      <a:lnTo>
                        <a:pt x="2283" y="1883"/>
                      </a:lnTo>
                      <a:lnTo>
                        <a:pt x="2285" y="1906"/>
                      </a:lnTo>
                      <a:lnTo>
                        <a:pt x="2283" y="1931"/>
                      </a:lnTo>
                      <a:lnTo>
                        <a:pt x="2274" y="1954"/>
                      </a:lnTo>
                      <a:lnTo>
                        <a:pt x="2263" y="1974"/>
                      </a:lnTo>
                      <a:lnTo>
                        <a:pt x="2247" y="1992"/>
                      </a:lnTo>
                      <a:lnTo>
                        <a:pt x="2227" y="2006"/>
                      </a:lnTo>
                      <a:lnTo>
                        <a:pt x="1599" y="2348"/>
                      </a:lnTo>
                      <a:lnTo>
                        <a:pt x="1582" y="2356"/>
                      </a:lnTo>
                      <a:lnTo>
                        <a:pt x="1564" y="2361"/>
                      </a:lnTo>
                      <a:lnTo>
                        <a:pt x="1545" y="2362"/>
                      </a:lnTo>
                      <a:lnTo>
                        <a:pt x="1528" y="2361"/>
                      </a:lnTo>
                      <a:lnTo>
                        <a:pt x="1508" y="2356"/>
                      </a:lnTo>
                      <a:lnTo>
                        <a:pt x="1492" y="2348"/>
                      </a:lnTo>
                      <a:lnTo>
                        <a:pt x="864" y="2006"/>
                      </a:lnTo>
                      <a:lnTo>
                        <a:pt x="844" y="1992"/>
                      </a:lnTo>
                      <a:lnTo>
                        <a:pt x="828" y="1974"/>
                      </a:lnTo>
                      <a:lnTo>
                        <a:pt x="817" y="1954"/>
                      </a:lnTo>
                      <a:lnTo>
                        <a:pt x="808" y="1931"/>
                      </a:lnTo>
                      <a:lnTo>
                        <a:pt x="806" y="1906"/>
                      </a:lnTo>
                      <a:lnTo>
                        <a:pt x="808" y="1883"/>
                      </a:lnTo>
                      <a:lnTo>
                        <a:pt x="817" y="1860"/>
                      </a:lnTo>
                      <a:lnTo>
                        <a:pt x="828" y="1840"/>
                      </a:lnTo>
                      <a:lnTo>
                        <a:pt x="844" y="1822"/>
                      </a:lnTo>
                      <a:lnTo>
                        <a:pt x="864" y="1808"/>
                      </a:lnTo>
                      <a:lnTo>
                        <a:pt x="1250" y="1600"/>
                      </a:lnTo>
                      <a:lnTo>
                        <a:pt x="864" y="1389"/>
                      </a:lnTo>
                      <a:lnTo>
                        <a:pt x="844" y="1375"/>
                      </a:lnTo>
                      <a:lnTo>
                        <a:pt x="828" y="1357"/>
                      </a:lnTo>
                      <a:lnTo>
                        <a:pt x="817" y="1337"/>
                      </a:lnTo>
                      <a:lnTo>
                        <a:pt x="808" y="1315"/>
                      </a:lnTo>
                      <a:lnTo>
                        <a:pt x="806" y="1291"/>
                      </a:lnTo>
                      <a:lnTo>
                        <a:pt x="808" y="1266"/>
                      </a:lnTo>
                      <a:lnTo>
                        <a:pt x="817" y="1243"/>
                      </a:lnTo>
                      <a:lnTo>
                        <a:pt x="828" y="1223"/>
                      </a:lnTo>
                      <a:lnTo>
                        <a:pt x="844" y="1205"/>
                      </a:lnTo>
                      <a:lnTo>
                        <a:pt x="864" y="1191"/>
                      </a:lnTo>
                      <a:lnTo>
                        <a:pt x="1492" y="849"/>
                      </a:lnTo>
                      <a:lnTo>
                        <a:pt x="1508" y="842"/>
                      </a:lnTo>
                      <a:lnTo>
                        <a:pt x="1528" y="836"/>
                      </a:lnTo>
                      <a:lnTo>
                        <a:pt x="1545" y="835"/>
                      </a:lnTo>
                      <a:close/>
                      <a:moveTo>
                        <a:pt x="1537" y="576"/>
                      </a:moveTo>
                      <a:lnTo>
                        <a:pt x="1533" y="576"/>
                      </a:lnTo>
                      <a:lnTo>
                        <a:pt x="1526" y="577"/>
                      </a:lnTo>
                      <a:lnTo>
                        <a:pt x="1520" y="580"/>
                      </a:lnTo>
                      <a:lnTo>
                        <a:pt x="1511" y="584"/>
                      </a:lnTo>
                      <a:lnTo>
                        <a:pt x="725" y="998"/>
                      </a:lnTo>
                      <a:lnTo>
                        <a:pt x="692" y="1017"/>
                      </a:lnTo>
                      <a:lnTo>
                        <a:pt x="663" y="1039"/>
                      </a:lnTo>
                      <a:lnTo>
                        <a:pt x="639" y="1064"/>
                      </a:lnTo>
                      <a:lnTo>
                        <a:pt x="619" y="1090"/>
                      </a:lnTo>
                      <a:lnTo>
                        <a:pt x="603" y="1117"/>
                      </a:lnTo>
                      <a:lnTo>
                        <a:pt x="591" y="1146"/>
                      </a:lnTo>
                      <a:lnTo>
                        <a:pt x="580" y="1174"/>
                      </a:lnTo>
                      <a:lnTo>
                        <a:pt x="573" y="1202"/>
                      </a:lnTo>
                      <a:lnTo>
                        <a:pt x="567" y="1229"/>
                      </a:lnTo>
                      <a:lnTo>
                        <a:pt x="564" y="1255"/>
                      </a:lnTo>
                      <a:lnTo>
                        <a:pt x="563" y="1279"/>
                      </a:lnTo>
                      <a:lnTo>
                        <a:pt x="562" y="1300"/>
                      </a:lnTo>
                      <a:lnTo>
                        <a:pt x="562" y="2185"/>
                      </a:lnTo>
                      <a:lnTo>
                        <a:pt x="563" y="2206"/>
                      </a:lnTo>
                      <a:lnTo>
                        <a:pt x="565" y="2229"/>
                      </a:lnTo>
                      <a:lnTo>
                        <a:pt x="569" y="2251"/>
                      </a:lnTo>
                      <a:lnTo>
                        <a:pt x="575" y="2273"/>
                      </a:lnTo>
                      <a:lnTo>
                        <a:pt x="582" y="2295"/>
                      </a:lnTo>
                      <a:lnTo>
                        <a:pt x="591" y="2316"/>
                      </a:lnTo>
                      <a:lnTo>
                        <a:pt x="602" y="2335"/>
                      </a:lnTo>
                      <a:lnTo>
                        <a:pt x="615" y="2352"/>
                      </a:lnTo>
                      <a:lnTo>
                        <a:pt x="631" y="2367"/>
                      </a:lnTo>
                      <a:lnTo>
                        <a:pt x="648" y="2378"/>
                      </a:lnTo>
                      <a:lnTo>
                        <a:pt x="668" y="2384"/>
                      </a:lnTo>
                      <a:lnTo>
                        <a:pt x="690" y="2387"/>
                      </a:lnTo>
                      <a:lnTo>
                        <a:pt x="2032" y="2387"/>
                      </a:lnTo>
                      <a:lnTo>
                        <a:pt x="2085" y="2384"/>
                      </a:lnTo>
                      <a:lnTo>
                        <a:pt x="2136" y="2374"/>
                      </a:lnTo>
                      <a:lnTo>
                        <a:pt x="2187" y="2360"/>
                      </a:lnTo>
                      <a:lnTo>
                        <a:pt x="2234" y="2338"/>
                      </a:lnTo>
                      <a:lnTo>
                        <a:pt x="2280" y="2313"/>
                      </a:lnTo>
                      <a:lnTo>
                        <a:pt x="2322" y="2283"/>
                      </a:lnTo>
                      <a:lnTo>
                        <a:pt x="2362" y="2249"/>
                      </a:lnTo>
                      <a:lnTo>
                        <a:pt x="2399" y="2211"/>
                      </a:lnTo>
                      <a:lnTo>
                        <a:pt x="2432" y="2168"/>
                      </a:lnTo>
                      <a:lnTo>
                        <a:pt x="2460" y="2124"/>
                      </a:lnTo>
                      <a:lnTo>
                        <a:pt x="2485" y="2076"/>
                      </a:lnTo>
                      <a:lnTo>
                        <a:pt x="2504" y="2026"/>
                      </a:lnTo>
                      <a:lnTo>
                        <a:pt x="2518" y="1974"/>
                      </a:lnTo>
                      <a:lnTo>
                        <a:pt x="2527" y="1920"/>
                      </a:lnTo>
                      <a:lnTo>
                        <a:pt x="2530" y="1865"/>
                      </a:lnTo>
                      <a:lnTo>
                        <a:pt x="2530" y="1114"/>
                      </a:lnTo>
                      <a:lnTo>
                        <a:pt x="2528" y="1088"/>
                      </a:lnTo>
                      <a:lnTo>
                        <a:pt x="2522" y="1062"/>
                      </a:lnTo>
                      <a:lnTo>
                        <a:pt x="2511" y="1038"/>
                      </a:lnTo>
                      <a:lnTo>
                        <a:pt x="2497" y="1017"/>
                      </a:lnTo>
                      <a:lnTo>
                        <a:pt x="2479" y="997"/>
                      </a:lnTo>
                      <a:lnTo>
                        <a:pt x="2459" y="981"/>
                      </a:lnTo>
                      <a:lnTo>
                        <a:pt x="2436" y="968"/>
                      </a:lnTo>
                      <a:lnTo>
                        <a:pt x="1563" y="583"/>
                      </a:lnTo>
                      <a:lnTo>
                        <a:pt x="1553" y="579"/>
                      </a:lnTo>
                      <a:lnTo>
                        <a:pt x="1544" y="576"/>
                      </a:lnTo>
                      <a:lnTo>
                        <a:pt x="1537" y="576"/>
                      </a:lnTo>
                      <a:close/>
                      <a:moveTo>
                        <a:pt x="1523" y="0"/>
                      </a:moveTo>
                      <a:lnTo>
                        <a:pt x="1547" y="3"/>
                      </a:lnTo>
                      <a:lnTo>
                        <a:pt x="1570" y="10"/>
                      </a:lnTo>
                      <a:lnTo>
                        <a:pt x="2969" y="640"/>
                      </a:lnTo>
                      <a:lnTo>
                        <a:pt x="2988" y="650"/>
                      </a:lnTo>
                      <a:lnTo>
                        <a:pt x="3005" y="664"/>
                      </a:lnTo>
                      <a:lnTo>
                        <a:pt x="3018" y="681"/>
                      </a:lnTo>
                      <a:lnTo>
                        <a:pt x="3028" y="700"/>
                      </a:lnTo>
                      <a:lnTo>
                        <a:pt x="3034" y="720"/>
                      </a:lnTo>
                      <a:lnTo>
                        <a:pt x="3036" y="742"/>
                      </a:lnTo>
                      <a:lnTo>
                        <a:pt x="3036" y="1917"/>
                      </a:lnTo>
                      <a:lnTo>
                        <a:pt x="3033" y="1995"/>
                      </a:lnTo>
                      <a:lnTo>
                        <a:pt x="3023" y="2073"/>
                      </a:lnTo>
                      <a:lnTo>
                        <a:pt x="3009" y="2148"/>
                      </a:lnTo>
                      <a:lnTo>
                        <a:pt x="2987" y="2221"/>
                      </a:lnTo>
                      <a:lnTo>
                        <a:pt x="2962" y="2293"/>
                      </a:lnTo>
                      <a:lnTo>
                        <a:pt x="2930" y="2361"/>
                      </a:lnTo>
                      <a:lnTo>
                        <a:pt x="2894" y="2426"/>
                      </a:lnTo>
                      <a:lnTo>
                        <a:pt x="2853" y="2488"/>
                      </a:lnTo>
                      <a:lnTo>
                        <a:pt x="2809" y="2548"/>
                      </a:lnTo>
                      <a:lnTo>
                        <a:pt x="2759" y="2604"/>
                      </a:lnTo>
                      <a:lnTo>
                        <a:pt x="2706" y="2654"/>
                      </a:lnTo>
                      <a:lnTo>
                        <a:pt x="2650" y="2702"/>
                      </a:lnTo>
                      <a:lnTo>
                        <a:pt x="2591" y="2744"/>
                      </a:lnTo>
                      <a:lnTo>
                        <a:pt x="2528" y="2782"/>
                      </a:lnTo>
                      <a:lnTo>
                        <a:pt x="2463" y="2815"/>
                      </a:lnTo>
                      <a:lnTo>
                        <a:pt x="2395" y="2842"/>
                      </a:lnTo>
                      <a:lnTo>
                        <a:pt x="2325" y="2863"/>
                      </a:lnTo>
                      <a:lnTo>
                        <a:pt x="2253" y="2879"/>
                      </a:lnTo>
                      <a:lnTo>
                        <a:pt x="2179" y="2890"/>
                      </a:lnTo>
                      <a:lnTo>
                        <a:pt x="2104" y="2893"/>
                      </a:lnTo>
                      <a:lnTo>
                        <a:pt x="686" y="2893"/>
                      </a:lnTo>
                      <a:lnTo>
                        <a:pt x="621" y="2889"/>
                      </a:lnTo>
                      <a:lnTo>
                        <a:pt x="559" y="2879"/>
                      </a:lnTo>
                      <a:lnTo>
                        <a:pt x="498" y="2863"/>
                      </a:lnTo>
                      <a:lnTo>
                        <a:pt x="438" y="2841"/>
                      </a:lnTo>
                      <a:lnTo>
                        <a:pt x="381" y="2813"/>
                      </a:lnTo>
                      <a:lnTo>
                        <a:pt x="327" y="2780"/>
                      </a:lnTo>
                      <a:lnTo>
                        <a:pt x="277" y="2743"/>
                      </a:lnTo>
                      <a:lnTo>
                        <a:pt x="228" y="2701"/>
                      </a:lnTo>
                      <a:lnTo>
                        <a:pt x="184" y="2654"/>
                      </a:lnTo>
                      <a:lnTo>
                        <a:pt x="144" y="2604"/>
                      </a:lnTo>
                      <a:lnTo>
                        <a:pt x="108" y="2551"/>
                      </a:lnTo>
                      <a:lnTo>
                        <a:pt x="76" y="2494"/>
                      </a:lnTo>
                      <a:lnTo>
                        <a:pt x="50" y="2435"/>
                      </a:lnTo>
                      <a:lnTo>
                        <a:pt x="29" y="2372"/>
                      </a:lnTo>
                      <a:lnTo>
                        <a:pt x="13" y="2309"/>
                      </a:lnTo>
                      <a:lnTo>
                        <a:pt x="3" y="2243"/>
                      </a:lnTo>
                      <a:lnTo>
                        <a:pt x="0" y="2177"/>
                      </a:lnTo>
                      <a:lnTo>
                        <a:pt x="0" y="1187"/>
                      </a:lnTo>
                      <a:lnTo>
                        <a:pt x="3" y="1127"/>
                      </a:lnTo>
                      <a:lnTo>
                        <a:pt x="11" y="1066"/>
                      </a:lnTo>
                      <a:lnTo>
                        <a:pt x="24" y="1006"/>
                      </a:lnTo>
                      <a:lnTo>
                        <a:pt x="42" y="949"/>
                      </a:lnTo>
                      <a:lnTo>
                        <a:pt x="66" y="893"/>
                      </a:lnTo>
                      <a:lnTo>
                        <a:pt x="94" y="839"/>
                      </a:lnTo>
                      <a:lnTo>
                        <a:pt x="126" y="788"/>
                      </a:lnTo>
                      <a:lnTo>
                        <a:pt x="163" y="739"/>
                      </a:lnTo>
                      <a:lnTo>
                        <a:pt x="203" y="694"/>
                      </a:lnTo>
                      <a:lnTo>
                        <a:pt x="247" y="651"/>
                      </a:lnTo>
                      <a:lnTo>
                        <a:pt x="296" y="612"/>
                      </a:lnTo>
                      <a:lnTo>
                        <a:pt x="348" y="577"/>
                      </a:lnTo>
                      <a:lnTo>
                        <a:pt x="402" y="547"/>
                      </a:lnTo>
                      <a:lnTo>
                        <a:pt x="1474" y="11"/>
                      </a:lnTo>
                      <a:lnTo>
                        <a:pt x="1498" y="3"/>
                      </a:lnTo>
                      <a:lnTo>
                        <a:pt x="1523" y="0"/>
                      </a:lnTo>
                      <a:close/>
                    </a:path>
                  </a:pathLst>
                </a:custGeom>
                <a:no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>
                    <a:defRPr/>
                  </a:pPr>
                  <a:endParaRPr lang="en-US" sz="1350" kern="0">
                    <a:solidFill>
                      <a:prstClr val="white"/>
                    </a:solidFill>
                    <a:latin typeface="+mj-lt"/>
                  </a:endParaRPr>
                </a:p>
              </p:txBody>
            </p:sp>
            <p:sp>
              <p:nvSpPr>
                <p:cNvPr id="77" name="Freeform 7">
                  <a:extLst>
                    <a:ext uri="{FF2B5EF4-FFF2-40B4-BE49-F238E27FC236}">
                      <a16:creationId xmlns:a16="http://schemas.microsoft.com/office/drawing/2014/main" xmlns="" id="{2C8CD75F-7C40-49DA-9463-7ED10AF7C40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705138" y="4646738"/>
                  <a:ext cx="285750" cy="295275"/>
                </a:xfrm>
                <a:custGeom>
                  <a:avLst/>
                  <a:gdLst>
                    <a:gd name="T0" fmla="*/ 302 w 1255"/>
                    <a:gd name="T1" fmla="*/ 795 h 1303"/>
                    <a:gd name="T2" fmla="*/ 627 w 1255"/>
                    <a:gd name="T3" fmla="*/ 973 h 1303"/>
                    <a:gd name="T4" fmla="*/ 954 w 1255"/>
                    <a:gd name="T5" fmla="*/ 795 h 1303"/>
                    <a:gd name="T6" fmla="*/ 1255 w 1255"/>
                    <a:gd name="T7" fmla="*/ 959 h 1303"/>
                    <a:gd name="T8" fmla="*/ 627 w 1255"/>
                    <a:gd name="T9" fmla="*/ 1303 h 1303"/>
                    <a:gd name="T10" fmla="*/ 0 w 1255"/>
                    <a:gd name="T11" fmla="*/ 959 h 1303"/>
                    <a:gd name="T12" fmla="*/ 302 w 1255"/>
                    <a:gd name="T13" fmla="*/ 795 h 1303"/>
                    <a:gd name="T14" fmla="*/ 627 w 1255"/>
                    <a:gd name="T15" fmla="*/ 0 h 1303"/>
                    <a:gd name="T16" fmla="*/ 1255 w 1255"/>
                    <a:gd name="T17" fmla="*/ 344 h 1303"/>
                    <a:gd name="T18" fmla="*/ 627 w 1255"/>
                    <a:gd name="T19" fmla="*/ 686 h 1303"/>
                    <a:gd name="T20" fmla="*/ 0 w 1255"/>
                    <a:gd name="T21" fmla="*/ 344 h 1303"/>
                    <a:gd name="T22" fmla="*/ 627 w 1255"/>
                    <a:gd name="T23" fmla="*/ 0 h 1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55" h="1303">
                      <a:moveTo>
                        <a:pt x="302" y="795"/>
                      </a:moveTo>
                      <a:lnTo>
                        <a:pt x="627" y="973"/>
                      </a:lnTo>
                      <a:lnTo>
                        <a:pt x="954" y="795"/>
                      </a:lnTo>
                      <a:lnTo>
                        <a:pt x="1255" y="959"/>
                      </a:lnTo>
                      <a:lnTo>
                        <a:pt x="627" y="1303"/>
                      </a:lnTo>
                      <a:lnTo>
                        <a:pt x="0" y="959"/>
                      </a:lnTo>
                      <a:lnTo>
                        <a:pt x="302" y="795"/>
                      </a:lnTo>
                      <a:close/>
                      <a:moveTo>
                        <a:pt x="627" y="0"/>
                      </a:moveTo>
                      <a:lnTo>
                        <a:pt x="1255" y="344"/>
                      </a:lnTo>
                      <a:lnTo>
                        <a:pt x="627" y="686"/>
                      </a:lnTo>
                      <a:lnTo>
                        <a:pt x="0" y="344"/>
                      </a:lnTo>
                      <a:lnTo>
                        <a:pt x="62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>
                    <a:defRPr/>
                  </a:pPr>
                  <a:endParaRPr lang="en-US" sz="1350" kern="0">
                    <a:solidFill>
                      <a:prstClr val="white"/>
                    </a:solidFill>
                    <a:latin typeface="+mj-lt"/>
                  </a:endParaRPr>
                </a:p>
              </p:txBody>
            </p:sp>
            <p:sp>
              <p:nvSpPr>
                <p:cNvPr id="78" name="Freeform 8">
                  <a:extLst>
                    <a:ext uri="{FF2B5EF4-FFF2-40B4-BE49-F238E27FC236}">
                      <a16:creationId xmlns:a16="http://schemas.microsoft.com/office/drawing/2014/main" xmlns="" id="{EA95F20B-3C5C-44D9-9FC8-9A2DA3693ED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522568" y="4477505"/>
                  <a:ext cx="638175" cy="604838"/>
                </a:xfrm>
                <a:custGeom>
                  <a:avLst/>
                  <a:gdLst>
                    <a:gd name="T0" fmla="*/ 1405 w 2812"/>
                    <a:gd name="T1" fmla="*/ 352 h 2667"/>
                    <a:gd name="T2" fmla="*/ 1366 w 2812"/>
                    <a:gd name="T3" fmla="*/ 362 h 2667"/>
                    <a:gd name="T4" fmla="*/ 560 w 2812"/>
                    <a:gd name="T5" fmla="*/ 785 h 2667"/>
                    <a:gd name="T6" fmla="*/ 486 w 2812"/>
                    <a:gd name="T7" fmla="*/ 835 h 2667"/>
                    <a:gd name="T8" fmla="*/ 427 w 2812"/>
                    <a:gd name="T9" fmla="*/ 898 h 2667"/>
                    <a:gd name="T10" fmla="*/ 382 w 2812"/>
                    <a:gd name="T11" fmla="*/ 972 h 2667"/>
                    <a:gd name="T12" fmla="*/ 354 w 2812"/>
                    <a:gd name="T13" fmla="*/ 1053 h 2667"/>
                    <a:gd name="T14" fmla="*/ 339 w 2812"/>
                    <a:gd name="T15" fmla="*/ 1142 h 2667"/>
                    <a:gd name="T16" fmla="*/ 338 w 2812"/>
                    <a:gd name="T17" fmla="*/ 2072 h 2667"/>
                    <a:gd name="T18" fmla="*/ 343 w 2812"/>
                    <a:gd name="T19" fmla="*/ 2144 h 2667"/>
                    <a:gd name="T20" fmla="*/ 360 w 2812"/>
                    <a:gd name="T21" fmla="*/ 2213 h 2667"/>
                    <a:gd name="T22" fmla="*/ 390 w 2812"/>
                    <a:gd name="T23" fmla="*/ 2274 h 2667"/>
                    <a:gd name="T24" fmla="*/ 429 w 2812"/>
                    <a:gd name="T25" fmla="*/ 2326 h 2667"/>
                    <a:gd name="T26" fmla="*/ 481 w 2812"/>
                    <a:gd name="T27" fmla="*/ 2363 h 2667"/>
                    <a:gd name="T28" fmla="*/ 543 w 2812"/>
                    <a:gd name="T29" fmla="*/ 2383 h 2667"/>
                    <a:gd name="T30" fmla="*/ 1920 w 2812"/>
                    <a:gd name="T31" fmla="*/ 2386 h 2667"/>
                    <a:gd name="T32" fmla="*/ 2037 w 2812"/>
                    <a:gd name="T33" fmla="*/ 2374 h 2667"/>
                    <a:gd name="T34" fmla="*/ 2145 w 2812"/>
                    <a:gd name="T35" fmla="*/ 2340 h 2667"/>
                    <a:gd name="T36" fmla="*/ 2245 w 2812"/>
                    <a:gd name="T37" fmla="*/ 2286 h 2667"/>
                    <a:gd name="T38" fmla="*/ 2332 w 2812"/>
                    <a:gd name="T39" fmla="*/ 2215 h 2667"/>
                    <a:gd name="T40" fmla="*/ 2406 w 2812"/>
                    <a:gd name="T41" fmla="*/ 2129 h 2667"/>
                    <a:gd name="T42" fmla="*/ 2466 w 2812"/>
                    <a:gd name="T43" fmla="*/ 2031 h 2667"/>
                    <a:gd name="T44" fmla="*/ 2506 w 2812"/>
                    <a:gd name="T45" fmla="*/ 1924 h 2667"/>
                    <a:gd name="T46" fmla="*/ 2528 w 2812"/>
                    <a:gd name="T47" fmla="*/ 1810 h 2667"/>
                    <a:gd name="T48" fmla="*/ 2531 w 2812"/>
                    <a:gd name="T49" fmla="*/ 1001 h 2667"/>
                    <a:gd name="T50" fmla="*/ 2522 w 2812"/>
                    <a:gd name="T51" fmla="*/ 931 h 2667"/>
                    <a:gd name="T52" fmla="*/ 2496 w 2812"/>
                    <a:gd name="T53" fmla="*/ 868 h 2667"/>
                    <a:gd name="T54" fmla="*/ 2455 w 2812"/>
                    <a:gd name="T55" fmla="*/ 812 h 2667"/>
                    <a:gd name="T56" fmla="*/ 2401 w 2812"/>
                    <a:gd name="T57" fmla="*/ 769 h 2667"/>
                    <a:gd name="T58" fmla="*/ 1497 w 2812"/>
                    <a:gd name="T59" fmla="*/ 366 h 2667"/>
                    <a:gd name="T60" fmla="*/ 1450 w 2812"/>
                    <a:gd name="T61" fmla="*/ 352 h 2667"/>
                    <a:gd name="T62" fmla="*/ 1411 w 2812"/>
                    <a:gd name="T63" fmla="*/ 0 h 2667"/>
                    <a:gd name="T64" fmla="*/ 2812 w 2812"/>
                    <a:gd name="T65" fmla="*/ 1804 h 2667"/>
                    <a:gd name="T66" fmla="*/ 2799 w 2812"/>
                    <a:gd name="T67" fmla="*/ 1944 h 2667"/>
                    <a:gd name="T68" fmla="*/ 2766 w 2812"/>
                    <a:gd name="T69" fmla="*/ 2080 h 2667"/>
                    <a:gd name="T70" fmla="*/ 2712 w 2812"/>
                    <a:gd name="T71" fmla="*/ 2207 h 2667"/>
                    <a:gd name="T72" fmla="*/ 2638 w 2812"/>
                    <a:gd name="T73" fmla="*/ 2325 h 2667"/>
                    <a:gd name="T74" fmla="*/ 2549 w 2812"/>
                    <a:gd name="T75" fmla="*/ 2429 h 2667"/>
                    <a:gd name="T76" fmla="*/ 2444 w 2812"/>
                    <a:gd name="T77" fmla="*/ 2518 h 2667"/>
                    <a:gd name="T78" fmla="*/ 2327 w 2812"/>
                    <a:gd name="T79" fmla="*/ 2588 h 2667"/>
                    <a:gd name="T80" fmla="*/ 2200 w 2812"/>
                    <a:gd name="T81" fmla="*/ 2637 h 2667"/>
                    <a:gd name="T82" fmla="*/ 2063 w 2812"/>
                    <a:gd name="T83" fmla="*/ 2664 h 2667"/>
                    <a:gd name="T84" fmla="*/ 574 w 2812"/>
                    <a:gd name="T85" fmla="*/ 2667 h 2667"/>
                    <a:gd name="T86" fmla="*/ 459 w 2812"/>
                    <a:gd name="T87" fmla="*/ 2654 h 2667"/>
                    <a:gd name="T88" fmla="*/ 353 w 2812"/>
                    <a:gd name="T89" fmla="*/ 2616 h 2667"/>
                    <a:gd name="T90" fmla="*/ 256 w 2812"/>
                    <a:gd name="T91" fmla="*/ 2557 h 2667"/>
                    <a:gd name="T92" fmla="*/ 171 w 2812"/>
                    <a:gd name="T93" fmla="*/ 2481 h 2667"/>
                    <a:gd name="T94" fmla="*/ 100 w 2812"/>
                    <a:gd name="T95" fmla="*/ 2389 h 2667"/>
                    <a:gd name="T96" fmla="*/ 46 w 2812"/>
                    <a:gd name="T97" fmla="*/ 2288 h 2667"/>
                    <a:gd name="T98" fmla="*/ 13 w 2812"/>
                    <a:gd name="T99" fmla="*/ 2178 h 2667"/>
                    <a:gd name="T100" fmla="*/ 0 w 2812"/>
                    <a:gd name="T101" fmla="*/ 2064 h 2667"/>
                    <a:gd name="T102" fmla="*/ 0 w 2812"/>
                    <a:gd name="T103" fmla="*/ 1961 h 2667"/>
                    <a:gd name="T104" fmla="*/ 0 w 2812"/>
                    <a:gd name="T105" fmla="*/ 1834 h 2667"/>
                    <a:gd name="T106" fmla="*/ 0 w 2812"/>
                    <a:gd name="T107" fmla="*/ 1518 h 2667"/>
                    <a:gd name="T108" fmla="*/ 0 w 2812"/>
                    <a:gd name="T109" fmla="*/ 1343 h 2667"/>
                    <a:gd name="T110" fmla="*/ 0 w 2812"/>
                    <a:gd name="T111" fmla="*/ 1164 h 2667"/>
                    <a:gd name="T112" fmla="*/ 3 w 2812"/>
                    <a:gd name="T113" fmla="*/ 1018 h 2667"/>
                    <a:gd name="T114" fmla="*/ 24 w 2812"/>
                    <a:gd name="T115" fmla="*/ 908 h 2667"/>
                    <a:gd name="T116" fmla="*/ 65 w 2812"/>
                    <a:gd name="T117" fmla="*/ 806 h 2667"/>
                    <a:gd name="T118" fmla="*/ 126 w 2812"/>
                    <a:gd name="T119" fmla="*/ 713 h 2667"/>
                    <a:gd name="T120" fmla="*/ 201 w 2812"/>
                    <a:gd name="T121" fmla="*/ 630 h 2667"/>
                    <a:gd name="T122" fmla="*/ 290 w 2812"/>
                    <a:gd name="T123" fmla="*/ 563 h 2667"/>
                    <a:gd name="T124" fmla="*/ 1411 w 2812"/>
                    <a:gd name="T125" fmla="*/ 0 h 26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812" h="2667">
                      <a:moveTo>
                        <a:pt x="1425" y="350"/>
                      </a:moveTo>
                      <a:lnTo>
                        <a:pt x="1405" y="352"/>
                      </a:lnTo>
                      <a:lnTo>
                        <a:pt x="1385" y="356"/>
                      </a:lnTo>
                      <a:lnTo>
                        <a:pt x="1366" y="362"/>
                      </a:lnTo>
                      <a:lnTo>
                        <a:pt x="1347" y="372"/>
                      </a:lnTo>
                      <a:lnTo>
                        <a:pt x="560" y="785"/>
                      </a:lnTo>
                      <a:lnTo>
                        <a:pt x="521" y="808"/>
                      </a:lnTo>
                      <a:lnTo>
                        <a:pt x="486" y="835"/>
                      </a:lnTo>
                      <a:lnTo>
                        <a:pt x="454" y="865"/>
                      </a:lnTo>
                      <a:lnTo>
                        <a:pt x="427" y="898"/>
                      </a:lnTo>
                      <a:lnTo>
                        <a:pt x="402" y="933"/>
                      </a:lnTo>
                      <a:lnTo>
                        <a:pt x="382" y="972"/>
                      </a:lnTo>
                      <a:lnTo>
                        <a:pt x="367" y="1012"/>
                      </a:lnTo>
                      <a:lnTo>
                        <a:pt x="354" y="1053"/>
                      </a:lnTo>
                      <a:lnTo>
                        <a:pt x="344" y="1097"/>
                      </a:lnTo>
                      <a:lnTo>
                        <a:pt x="339" y="1142"/>
                      </a:lnTo>
                      <a:lnTo>
                        <a:pt x="338" y="1187"/>
                      </a:lnTo>
                      <a:lnTo>
                        <a:pt x="338" y="2072"/>
                      </a:lnTo>
                      <a:lnTo>
                        <a:pt x="339" y="2108"/>
                      </a:lnTo>
                      <a:lnTo>
                        <a:pt x="343" y="2144"/>
                      </a:lnTo>
                      <a:lnTo>
                        <a:pt x="351" y="2179"/>
                      </a:lnTo>
                      <a:lnTo>
                        <a:pt x="360" y="2213"/>
                      </a:lnTo>
                      <a:lnTo>
                        <a:pt x="374" y="2244"/>
                      </a:lnTo>
                      <a:lnTo>
                        <a:pt x="390" y="2274"/>
                      </a:lnTo>
                      <a:lnTo>
                        <a:pt x="408" y="2301"/>
                      </a:lnTo>
                      <a:lnTo>
                        <a:pt x="429" y="2326"/>
                      </a:lnTo>
                      <a:lnTo>
                        <a:pt x="453" y="2346"/>
                      </a:lnTo>
                      <a:lnTo>
                        <a:pt x="481" y="2363"/>
                      </a:lnTo>
                      <a:lnTo>
                        <a:pt x="510" y="2375"/>
                      </a:lnTo>
                      <a:lnTo>
                        <a:pt x="543" y="2383"/>
                      </a:lnTo>
                      <a:lnTo>
                        <a:pt x="578" y="2386"/>
                      </a:lnTo>
                      <a:lnTo>
                        <a:pt x="1920" y="2386"/>
                      </a:lnTo>
                      <a:lnTo>
                        <a:pt x="1980" y="2383"/>
                      </a:lnTo>
                      <a:lnTo>
                        <a:pt x="2037" y="2374"/>
                      </a:lnTo>
                      <a:lnTo>
                        <a:pt x="2092" y="2360"/>
                      </a:lnTo>
                      <a:lnTo>
                        <a:pt x="2145" y="2340"/>
                      </a:lnTo>
                      <a:lnTo>
                        <a:pt x="2196" y="2315"/>
                      </a:lnTo>
                      <a:lnTo>
                        <a:pt x="2245" y="2286"/>
                      </a:lnTo>
                      <a:lnTo>
                        <a:pt x="2290" y="2252"/>
                      </a:lnTo>
                      <a:lnTo>
                        <a:pt x="2332" y="2215"/>
                      </a:lnTo>
                      <a:lnTo>
                        <a:pt x="2372" y="2174"/>
                      </a:lnTo>
                      <a:lnTo>
                        <a:pt x="2406" y="2129"/>
                      </a:lnTo>
                      <a:lnTo>
                        <a:pt x="2438" y="2082"/>
                      </a:lnTo>
                      <a:lnTo>
                        <a:pt x="2466" y="2031"/>
                      </a:lnTo>
                      <a:lnTo>
                        <a:pt x="2488" y="1979"/>
                      </a:lnTo>
                      <a:lnTo>
                        <a:pt x="2506" y="1924"/>
                      </a:lnTo>
                      <a:lnTo>
                        <a:pt x="2519" y="1868"/>
                      </a:lnTo>
                      <a:lnTo>
                        <a:pt x="2528" y="1810"/>
                      </a:lnTo>
                      <a:lnTo>
                        <a:pt x="2531" y="1752"/>
                      </a:lnTo>
                      <a:lnTo>
                        <a:pt x="2531" y="1001"/>
                      </a:lnTo>
                      <a:lnTo>
                        <a:pt x="2528" y="965"/>
                      </a:lnTo>
                      <a:lnTo>
                        <a:pt x="2522" y="931"/>
                      </a:lnTo>
                      <a:lnTo>
                        <a:pt x="2511" y="899"/>
                      </a:lnTo>
                      <a:lnTo>
                        <a:pt x="2496" y="868"/>
                      </a:lnTo>
                      <a:lnTo>
                        <a:pt x="2477" y="838"/>
                      </a:lnTo>
                      <a:lnTo>
                        <a:pt x="2455" y="812"/>
                      </a:lnTo>
                      <a:lnTo>
                        <a:pt x="2430" y="789"/>
                      </a:lnTo>
                      <a:lnTo>
                        <a:pt x="2401" y="769"/>
                      </a:lnTo>
                      <a:lnTo>
                        <a:pt x="2369" y="753"/>
                      </a:lnTo>
                      <a:lnTo>
                        <a:pt x="1497" y="366"/>
                      </a:lnTo>
                      <a:lnTo>
                        <a:pt x="1474" y="358"/>
                      </a:lnTo>
                      <a:lnTo>
                        <a:pt x="1450" y="352"/>
                      </a:lnTo>
                      <a:lnTo>
                        <a:pt x="1425" y="350"/>
                      </a:lnTo>
                      <a:close/>
                      <a:moveTo>
                        <a:pt x="1411" y="0"/>
                      </a:moveTo>
                      <a:lnTo>
                        <a:pt x="2812" y="629"/>
                      </a:lnTo>
                      <a:lnTo>
                        <a:pt x="2812" y="1804"/>
                      </a:lnTo>
                      <a:lnTo>
                        <a:pt x="2809" y="1875"/>
                      </a:lnTo>
                      <a:lnTo>
                        <a:pt x="2799" y="1944"/>
                      </a:lnTo>
                      <a:lnTo>
                        <a:pt x="2786" y="2013"/>
                      </a:lnTo>
                      <a:lnTo>
                        <a:pt x="2766" y="2080"/>
                      </a:lnTo>
                      <a:lnTo>
                        <a:pt x="2741" y="2145"/>
                      </a:lnTo>
                      <a:lnTo>
                        <a:pt x="2712" y="2207"/>
                      </a:lnTo>
                      <a:lnTo>
                        <a:pt x="2677" y="2268"/>
                      </a:lnTo>
                      <a:lnTo>
                        <a:pt x="2638" y="2325"/>
                      </a:lnTo>
                      <a:lnTo>
                        <a:pt x="2595" y="2379"/>
                      </a:lnTo>
                      <a:lnTo>
                        <a:pt x="2549" y="2429"/>
                      </a:lnTo>
                      <a:lnTo>
                        <a:pt x="2498" y="2476"/>
                      </a:lnTo>
                      <a:lnTo>
                        <a:pt x="2444" y="2518"/>
                      </a:lnTo>
                      <a:lnTo>
                        <a:pt x="2387" y="2555"/>
                      </a:lnTo>
                      <a:lnTo>
                        <a:pt x="2327" y="2588"/>
                      </a:lnTo>
                      <a:lnTo>
                        <a:pt x="2265" y="2616"/>
                      </a:lnTo>
                      <a:lnTo>
                        <a:pt x="2200" y="2637"/>
                      </a:lnTo>
                      <a:lnTo>
                        <a:pt x="2133" y="2654"/>
                      </a:lnTo>
                      <a:lnTo>
                        <a:pt x="2063" y="2664"/>
                      </a:lnTo>
                      <a:lnTo>
                        <a:pt x="1992" y="2667"/>
                      </a:lnTo>
                      <a:lnTo>
                        <a:pt x="574" y="2667"/>
                      </a:lnTo>
                      <a:lnTo>
                        <a:pt x="515" y="2664"/>
                      </a:lnTo>
                      <a:lnTo>
                        <a:pt x="459" y="2654"/>
                      </a:lnTo>
                      <a:lnTo>
                        <a:pt x="406" y="2637"/>
                      </a:lnTo>
                      <a:lnTo>
                        <a:pt x="353" y="2616"/>
                      </a:lnTo>
                      <a:lnTo>
                        <a:pt x="303" y="2589"/>
                      </a:lnTo>
                      <a:lnTo>
                        <a:pt x="256" y="2557"/>
                      </a:lnTo>
                      <a:lnTo>
                        <a:pt x="211" y="2521"/>
                      </a:lnTo>
                      <a:lnTo>
                        <a:pt x="171" y="2481"/>
                      </a:lnTo>
                      <a:lnTo>
                        <a:pt x="133" y="2437"/>
                      </a:lnTo>
                      <a:lnTo>
                        <a:pt x="100" y="2389"/>
                      </a:lnTo>
                      <a:lnTo>
                        <a:pt x="71" y="2340"/>
                      </a:lnTo>
                      <a:lnTo>
                        <a:pt x="46" y="2288"/>
                      </a:lnTo>
                      <a:lnTo>
                        <a:pt x="26" y="2234"/>
                      </a:lnTo>
                      <a:lnTo>
                        <a:pt x="13" y="2178"/>
                      </a:lnTo>
                      <a:lnTo>
                        <a:pt x="3" y="2121"/>
                      </a:lnTo>
                      <a:lnTo>
                        <a:pt x="0" y="2064"/>
                      </a:lnTo>
                      <a:lnTo>
                        <a:pt x="0" y="2016"/>
                      </a:lnTo>
                      <a:lnTo>
                        <a:pt x="0" y="1961"/>
                      </a:lnTo>
                      <a:lnTo>
                        <a:pt x="0" y="1900"/>
                      </a:lnTo>
                      <a:lnTo>
                        <a:pt x="0" y="1834"/>
                      </a:lnTo>
                      <a:lnTo>
                        <a:pt x="0" y="1761"/>
                      </a:lnTo>
                      <a:lnTo>
                        <a:pt x="0" y="1518"/>
                      </a:lnTo>
                      <a:lnTo>
                        <a:pt x="0" y="1431"/>
                      </a:lnTo>
                      <a:lnTo>
                        <a:pt x="0" y="1343"/>
                      </a:lnTo>
                      <a:lnTo>
                        <a:pt x="0" y="1254"/>
                      </a:lnTo>
                      <a:lnTo>
                        <a:pt x="0" y="1164"/>
                      </a:lnTo>
                      <a:lnTo>
                        <a:pt x="0" y="1074"/>
                      </a:lnTo>
                      <a:lnTo>
                        <a:pt x="3" y="1018"/>
                      </a:lnTo>
                      <a:lnTo>
                        <a:pt x="12" y="962"/>
                      </a:lnTo>
                      <a:lnTo>
                        <a:pt x="24" y="908"/>
                      </a:lnTo>
                      <a:lnTo>
                        <a:pt x="43" y="856"/>
                      </a:lnTo>
                      <a:lnTo>
                        <a:pt x="65" y="806"/>
                      </a:lnTo>
                      <a:lnTo>
                        <a:pt x="94" y="758"/>
                      </a:lnTo>
                      <a:lnTo>
                        <a:pt x="126" y="713"/>
                      </a:lnTo>
                      <a:lnTo>
                        <a:pt x="162" y="669"/>
                      </a:lnTo>
                      <a:lnTo>
                        <a:pt x="201" y="630"/>
                      </a:lnTo>
                      <a:lnTo>
                        <a:pt x="244" y="594"/>
                      </a:lnTo>
                      <a:lnTo>
                        <a:pt x="290" y="563"/>
                      </a:lnTo>
                      <a:lnTo>
                        <a:pt x="340" y="534"/>
                      </a:lnTo>
                      <a:lnTo>
                        <a:pt x="1411" y="0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>
                    <a:defRPr/>
                  </a:pPr>
                  <a:endParaRPr lang="en-US" sz="1350" kern="0">
                    <a:solidFill>
                      <a:prstClr val="white"/>
                    </a:solidFill>
                    <a:latin typeface="+mj-lt"/>
                  </a:endParaRPr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xmlns="" id="{4144A922-DBE9-49EF-BABF-8C124788AAFB}"/>
                </a:ext>
              </a:extLst>
            </p:cNvPr>
            <p:cNvGrpSpPr/>
            <p:nvPr/>
          </p:nvGrpSpPr>
          <p:grpSpPr>
            <a:xfrm>
              <a:off x="4489019" y="4157576"/>
              <a:ext cx="752171" cy="475950"/>
              <a:chOff x="3810278" y="2601085"/>
              <a:chExt cx="574382" cy="363451"/>
            </a:xfrm>
          </p:grpSpPr>
          <p:sp>
            <p:nvSpPr>
              <p:cNvPr id="70" name="Freeform 58">
                <a:extLst>
                  <a:ext uri="{FF2B5EF4-FFF2-40B4-BE49-F238E27FC236}">
                    <a16:creationId xmlns:a16="http://schemas.microsoft.com/office/drawing/2014/main" xmlns="" id="{BB58ABDA-B041-4EE5-A80E-D13A19B98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0278" y="2601085"/>
                <a:ext cx="574382" cy="363451"/>
              </a:xfrm>
              <a:custGeom>
                <a:avLst/>
                <a:gdLst>
                  <a:gd name="T0" fmla="*/ 506 w 2474"/>
                  <a:gd name="T1" fmla="*/ 0 h 1574"/>
                  <a:gd name="T2" fmla="*/ 1968 w 2474"/>
                  <a:gd name="T3" fmla="*/ 0 h 1574"/>
                  <a:gd name="T4" fmla="*/ 1992 w 2474"/>
                  <a:gd name="T5" fmla="*/ 2 h 1574"/>
                  <a:gd name="T6" fmla="*/ 2014 w 2474"/>
                  <a:gd name="T7" fmla="*/ 10 h 1574"/>
                  <a:gd name="T8" fmla="*/ 2035 w 2474"/>
                  <a:gd name="T9" fmla="*/ 22 h 1574"/>
                  <a:gd name="T10" fmla="*/ 2053 w 2474"/>
                  <a:gd name="T11" fmla="*/ 38 h 1574"/>
                  <a:gd name="T12" fmla="*/ 2447 w 2474"/>
                  <a:gd name="T13" fmla="*/ 488 h 1574"/>
                  <a:gd name="T14" fmla="*/ 2458 w 2474"/>
                  <a:gd name="T15" fmla="*/ 505 h 1574"/>
                  <a:gd name="T16" fmla="*/ 2467 w 2474"/>
                  <a:gd name="T17" fmla="*/ 523 h 1574"/>
                  <a:gd name="T18" fmla="*/ 2471 w 2474"/>
                  <a:gd name="T19" fmla="*/ 542 h 1574"/>
                  <a:gd name="T20" fmla="*/ 2473 w 2474"/>
                  <a:gd name="T21" fmla="*/ 562 h 1574"/>
                  <a:gd name="T22" fmla="*/ 2474 w 2474"/>
                  <a:gd name="T23" fmla="*/ 562 h 1574"/>
                  <a:gd name="T24" fmla="*/ 2474 w 2474"/>
                  <a:gd name="T25" fmla="*/ 1293 h 1574"/>
                  <a:gd name="T26" fmla="*/ 2471 w 2474"/>
                  <a:gd name="T27" fmla="*/ 1334 h 1574"/>
                  <a:gd name="T28" fmla="*/ 2462 w 2474"/>
                  <a:gd name="T29" fmla="*/ 1374 h 1574"/>
                  <a:gd name="T30" fmla="*/ 2448 w 2474"/>
                  <a:gd name="T31" fmla="*/ 1411 h 1574"/>
                  <a:gd name="T32" fmla="*/ 2429 w 2474"/>
                  <a:gd name="T33" fmla="*/ 1446 h 1574"/>
                  <a:gd name="T34" fmla="*/ 2405 w 2474"/>
                  <a:gd name="T35" fmla="*/ 1478 h 1574"/>
                  <a:gd name="T36" fmla="*/ 2377 w 2474"/>
                  <a:gd name="T37" fmla="*/ 1505 h 1574"/>
                  <a:gd name="T38" fmla="*/ 2346 w 2474"/>
                  <a:gd name="T39" fmla="*/ 1529 h 1574"/>
                  <a:gd name="T40" fmla="*/ 2311 w 2474"/>
                  <a:gd name="T41" fmla="*/ 1548 h 1574"/>
                  <a:gd name="T42" fmla="*/ 2274 w 2474"/>
                  <a:gd name="T43" fmla="*/ 1562 h 1574"/>
                  <a:gd name="T44" fmla="*/ 2234 w 2474"/>
                  <a:gd name="T45" fmla="*/ 1571 h 1574"/>
                  <a:gd name="T46" fmla="*/ 2193 w 2474"/>
                  <a:gd name="T47" fmla="*/ 1574 h 1574"/>
                  <a:gd name="T48" fmla="*/ 281 w 2474"/>
                  <a:gd name="T49" fmla="*/ 1574 h 1574"/>
                  <a:gd name="T50" fmla="*/ 240 w 2474"/>
                  <a:gd name="T51" fmla="*/ 1571 h 1574"/>
                  <a:gd name="T52" fmla="*/ 200 w 2474"/>
                  <a:gd name="T53" fmla="*/ 1562 h 1574"/>
                  <a:gd name="T54" fmla="*/ 163 w 2474"/>
                  <a:gd name="T55" fmla="*/ 1548 h 1574"/>
                  <a:gd name="T56" fmla="*/ 128 w 2474"/>
                  <a:gd name="T57" fmla="*/ 1529 h 1574"/>
                  <a:gd name="T58" fmla="*/ 97 w 2474"/>
                  <a:gd name="T59" fmla="*/ 1505 h 1574"/>
                  <a:gd name="T60" fmla="*/ 69 w 2474"/>
                  <a:gd name="T61" fmla="*/ 1478 h 1574"/>
                  <a:gd name="T62" fmla="*/ 45 w 2474"/>
                  <a:gd name="T63" fmla="*/ 1446 h 1574"/>
                  <a:gd name="T64" fmla="*/ 26 w 2474"/>
                  <a:gd name="T65" fmla="*/ 1411 h 1574"/>
                  <a:gd name="T66" fmla="*/ 12 w 2474"/>
                  <a:gd name="T67" fmla="*/ 1374 h 1574"/>
                  <a:gd name="T68" fmla="*/ 3 w 2474"/>
                  <a:gd name="T69" fmla="*/ 1334 h 1574"/>
                  <a:gd name="T70" fmla="*/ 0 w 2474"/>
                  <a:gd name="T71" fmla="*/ 1293 h 1574"/>
                  <a:gd name="T72" fmla="*/ 0 w 2474"/>
                  <a:gd name="T73" fmla="*/ 562 h 1574"/>
                  <a:gd name="T74" fmla="*/ 1 w 2474"/>
                  <a:gd name="T75" fmla="*/ 562 h 1574"/>
                  <a:gd name="T76" fmla="*/ 3 w 2474"/>
                  <a:gd name="T77" fmla="*/ 542 h 1574"/>
                  <a:gd name="T78" fmla="*/ 7 w 2474"/>
                  <a:gd name="T79" fmla="*/ 523 h 1574"/>
                  <a:gd name="T80" fmla="*/ 16 w 2474"/>
                  <a:gd name="T81" fmla="*/ 505 h 1574"/>
                  <a:gd name="T82" fmla="*/ 27 w 2474"/>
                  <a:gd name="T83" fmla="*/ 488 h 1574"/>
                  <a:gd name="T84" fmla="*/ 421 w 2474"/>
                  <a:gd name="T85" fmla="*/ 38 h 1574"/>
                  <a:gd name="T86" fmla="*/ 439 w 2474"/>
                  <a:gd name="T87" fmla="*/ 22 h 1574"/>
                  <a:gd name="T88" fmla="*/ 460 w 2474"/>
                  <a:gd name="T89" fmla="*/ 10 h 1574"/>
                  <a:gd name="T90" fmla="*/ 482 w 2474"/>
                  <a:gd name="T91" fmla="*/ 2 h 1574"/>
                  <a:gd name="T92" fmla="*/ 506 w 2474"/>
                  <a:gd name="T93" fmla="*/ 0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74" h="1574">
                    <a:moveTo>
                      <a:pt x="506" y="0"/>
                    </a:moveTo>
                    <a:lnTo>
                      <a:pt x="1968" y="0"/>
                    </a:lnTo>
                    <a:lnTo>
                      <a:pt x="1992" y="2"/>
                    </a:lnTo>
                    <a:lnTo>
                      <a:pt x="2014" y="10"/>
                    </a:lnTo>
                    <a:lnTo>
                      <a:pt x="2035" y="22"/>
                    </a:lnTo>
                    <a:lnTo>
                      <a:pt x="2053" y="38"/>
                    </a:lnTo>
                    <a:lnTo>
                      <a:pt x="2447" y="488"/>
                    </a:lnTo>
                    <a:lnTo>
                      <a:pt x="2458" y="505"/>
                    </a:lnTo>
                    <a:lnTo>
                      <a:pt x="2467" y="523"/>
                    </a:lnTo>
                    <a:lnTo>
                      <a:pt x="2471" y="542"/>
                    </a:lnTo>
                    <a:lnTo>
                      <a:pt x="2473" y="562"/>
                    </a:lnTo>
                    <a:lnTo>
                      <a:pt x="2474" y="562"/>
                    </a:lnTo>
                    <a:lnTo>
                      <a:pt x="2474" y="1293"/>
                    </a:lnTo>
                    <a:lnTo>
                      <a:pt x="2471" y="1334"/>
                    </a:lnTo>
                    <a:lnTo>
                      <a:pt x="2462" y="1374"/>
                    </a:lnTo>
                    <a:lnTo>
                      <a:pt x="2448" y="1411"/>
                    </a:lnTo>
                    <a:lnTo>
                      <a:pt x="2429" y="1446"/>
                    </a:lnTo>
                    <a:lnTo>
                      <a:pt x="2405" y="1478"/>
                    </a:lnTo>
                    <a:lnTo>
                      <a:pt x="2377" y="1505"/>
                    </a:lnTo>
                    <a:lnTo>
                      <a:pt x="2346" y="1529"/>
                    </a:lnTo>
                    <a:lnTo>
                      <a:pt x="2311" y="1548"/>
                    </a:lnTo>
                    <a:lnTo>
                      <a:pt x="2274" y="1562"/>
                    </a:lnTo>
                    <a:lnTo>
                      <a:pt x="2234" y="1571"/>
                    </a:lnTo>
                    <a:lnTo>
                      <a:pt x="2193" y="1574"/>
                    </a:lnTo>
                    <a:lnTo>
                      <a:pt x="281" y="1574"/>
                    </a:lnTo>
                    <a:lnTo>
                      <a:pt x="240" y="1571"/>
                    </a:lnTo>
                    <a:lnTo>
                      <a:pt x="200" y="1562"/>
                    </a:lnTo>
                    <a:lnTo>
                      <a:pt x="163" y="1548"/>
                    </a:lnTo>
                    <a:lnTo>
                      <a:pt x="128" y="1529"/>
                    </a:lnTo>
                    <a:lnTo>
                      <a:pt x="97" y="1505"/>
                    </a:lnTo>
                    <a:lnTo>
                      <a:pt x="69" y="1478"/>
                    </a:lnTo>
                    <a:lnTo>
                      <a:pt x="45" y="1446"/>
                    </a:lnTo>
                    <a:lnTo>
                      <a:pt x="26" y="1411"/>
                    </a:lnTo>
                    <a:lnTo>
                      <a:pt x="12" y="1374"/>
                    </a:lnTo>
                    <a:lnTo>
                      <a:pt x="3" y="1334"/>
                    </a:lnTo>
                    <a:lnTo>
                      <a:pt x="0" y="1293"/>
                    </a:lnTo>
                    <a:lnTo>
                      <a:pt x="0" y="562"/>
                    </a:lnTo>
                    <a:lnTo>
                      <a:pt x="1" y="562"/>
                    </a:lnTo>
                    <a:lnTo>
                      <a:pt x="3" y="542"/>
                    </a:lnTo>
                    <a:lnTo>
                      <a:pt x="7" y="523"/>
                    </a:lnTo>
                    <a:lnTo>
                      <a:pt x="16" y="505"/>
                    </a:lnTo>
                    <a:lnTo>
                      <a:pt x="27" y="488"/>
                    </a:lnTo>
                    <a:lnTo>
                      <a:pt x="421" y="38"/>
                    </a:lnTo>
                    <a:lnTo>
                      <a:pt x="439" y="22"/>
                    </a:lnTo>
                    <a:lnTo>
                      <a:pt x="460" y="10"/>
                    </a:lnTo>
                    <a:lnTo>
                      <a:pt x="482" y="2"/>
                    </a:lnTo>
                    <a:lnTo>
                      <a:pt x="506" y="0"/>
                    </a:lnTo>
                    <a:close/>
                  </a:path>
                </a:pathLst>
              </a:custGeom>
              <a:solidFill>
                <a:schemeClr val="tx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49">
                  <a:solidFill>
                    <a:prstClr val="black"/>
                  </a:solidFill>
                  <a:latin typeface="+mj-lt"/>
                </a:endParaRPr>
              </a:p>
            </p:txBody>
          </p:sp>
          <p:sp>
            <p:nvSpPr>
              <p:cNvPr id="71" name="Freeform 59">
                <a:extLst>
                  <a:ext uri="{FF2B5EF4-FFF2-40B4-BE49-F238E27FC236}">
                    <a16:creationId xmlns:a16="http://schemas.microsoft.com/office/drawing/2014/main" xmlns="" id="{5D9A7744-9917-4443-A521-F7F5B94CF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7332" y="2627046"/>
                <a:ext cx="480274" cy="81127"/>
              </a:xfrm>
              <a:custGeom>
                <a:avLst/>
                <a:gdLst>
                  <a:gd name="T0" fmla="*/ 307 w 2076"/>
                  <a:gd name="T1" fmla="*/ 0 h 352"/>
                  <a:gd name="T2" fmla="*/ 1769 w 2076"/>
                  <a:gd name="T3" fmla="*/ 0 h 352"/>
                  <a:gd name="T4" fmla="*/ 2076 w 2076"/>
                  <a:gd name="T5" fmla="*/ 352 h 352"/>
                  <a:gd name="T6" fmla="*/ 2050 w 2076"/>
                  <a:gd name="T7" fmla="*/ 344 h 352"/>
                  <a:gd name="T8" fmla="*/ 2023 w 2076"/>
                  <a:gd name="T9" fmla="*/ 339 h 352"/>
                  <a:gd name="T10" fmla="*/ 1994 w 2076"/>
                  <a:gd name="T11" fmla="*/ 338 h 352"/>
                  <a:gd name="T12" fmla="*/ 82 w 2076"/>
                  <a:gd name="T13" fmla="*/ 338 h 352"/>
                  <a:gd name="T14" fmla="*/ 53 w 2076"/>
                  <a:gd name="T15" fmla="*/ 339 h 352"/>
                  <a:gd name="T16" fmla="*/ 26 w 2076"/>
                  <a:gd name="T17" fmla="*/ 344 h 352"/>
                  <a:gd name="T18" fmla="*/ 0 w 2076"/>
                  <a:gd name="T19" fmla="*/ 352 h 352"/>
                  <a:gd name="T20" fmla="*/ 307 w 2076"/>
                  <a:gd name="T21" fmla="*/ 0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76" h="352">
                    <a:moveTo>
                      <a:pt x="307" y="0"/>
                    </a:moveTo>
                    <a:lnTo>
                      <a:pt x="1769" y="0"/>
                    </a:lnTo>
                    <a:lnTo>
                      <a:pt x="2076" y="352"/>
                    </a:lnTo>
                    <a:lnTo>
                      <a:pt x="2050" y="344"/>
                    </a:lnTo>
                    <a:lnTo>
                      <a:pt x="2023" y="339"/>
                    </a:lnTo>
                    <a:lnTo>
                      <a:pt x="1994" y="338"/>
                    </a:lnTo>
                    <a:lnTo>
                      <a:pt x="82" y="338"/>
                    </a:lnTo>
                    <a:lnTo>
                      <a:pt x="53" y="339"/>
                    </a:lnTo>
                    <a:lnTo>
                      <a:pt x="26" y="344"/>
                    </a:lnTo>
                    <a:lnTo>
                      <a:pt x="0" y="352"/>
                    </a:lnTo>
                    <a:lnTo>
                      <a:pt x="30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49">
                  <a:solidFill>
                    <a:prstClr val="black"/>
                  </a:solidFill>
                  <a:latin typeface="+mj-lt"/>
                </a:endParaRPr>
              </a:p>
            </p:txBody>
          </p:sp>
          <p:sp>
            <p:nvSpPr>
              <p:cNvPr id="72" name="Freeform 60">
                <a:extLst>
                  <a:ext uri="{FF2B5EF4-FFF2-40B4-BE49-F238E27FC236}">
                    <a16:creationId xmlns:a16="http://schemas.microsoft.com/office/drawing/2014/main" xmlns="" id="{7A9A2898-ECB8-4D4F-85CC-068B48297B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36239" y="2730889"/>
                <a:ext cx="522460" cy="207686"/>
              </a:xfrm>
              <a:custGeom>
                <a:avLst/>
                <a:gdLst>
                  <a:gd name="T0" fmla="*/ 1575 w 2250"/>
                  <a:gd name="T1" fmla="*/ 675 h 900"/>
                  <a:gd name="T2" fmla="*/ 2081 w 2250"/>
                  <a:gd name="T3" fmla="*/ 562 h 900"/>
                  <a:gd name="T4" fmla="*/ 507 w 2250"/>
                  <a:gd name="T5" fmla="*/ 562 h 900"/>
                  <a:gd name="T6" fmla="*/ 1013 w 2250"/>
                  <a:gd name="T7" fmla="*/ 675 h 900"/>
                  <a:gd name="T8" fmla="*/ 507 w 2250"/>
                  <a:gd name="T9" fmla="*/ 562 h 900"/>
                  <a:gd name="T10" fmla="*/ 1237 w 2250"/>
                  <a:gd name="T11" fmla="*/ 731 h 900"/>
                  <a:gd name="T12" fmla="*/ 1462 w 2250"/>
                  <a:gd name="T13" fmla="*/ 506 h 900"/>
                  <a:gd name="T14" fmla="*/ 169 w 2250"/>
                  <a:gd name="T15" fmla="*/ 506 h 900"/>
                  <a:gd name="T16" fmla="*/ 394 w 2250"/>
                  <a:gd name="T17" fmla="*/ 731 h 900"/>
                  <a:gd name="T18" fmla="*/ 169 w 2250"/>
                  <a:gd name="T19" fmla="*/ 506 h 900"/>
                  <a:gd name="T20" fmla="*/ 1575 w 2250"/>
                  <a:gd name="T21" fmla="*/ 337 h 900"/>
                  <a:gd name="T22" fmla="*/ 2081 w 2250"/>
                  <a:gd name="T23" fmla="*/ 225 h 900"/>
                  <a:gd name="T24" fmla="*/ 507 w 2250"/>
                  <a:gd name="T25" fmla="*/ 225 h 900"/>
                  <a:gd name="T26" fmla="*/ 1013 w 2250"/>
                  <a:gd name="T27" fmla="*/ 337 h 900"/>
                  <a:gd name="T28" fmla="*/ 507 w 2250"/>
                  <a:gd name="T29" fmla="*/ 225 h 900"/>
                  <a:gd name="T30" fmla="*/ 1237 w 2250"/>
                  <a:gd name="T31" fmla="*/ 394 h 900"/>
                  <a:gd name="T32" fmla="*/ 1462 w 2250"/>
                  <a:gd name="T33" fmla="*/ 169 h 900"/>
                  <a:gd name="T34" fmla="*/ 169 w 2250"/>
                  <a:gd name="T35" fmla="*/ 169 h 900"/>
                  <a:gd name="T36" fmla="*/ 394 w 2250"/>
                  <a:gd name="T37" fmla="*/ 394 h 900"/>
                  <a:gd name="T38" fmla="*/ 169 w 2250"/>
                  <a:gd name="T39" fmla="*/ 169 h 900"/>
                  <a:gd name="T40" fmla="*/ 2081 w 2250"/>
                  <a:gd name="T41" fmla="*/ 0 h 900"/>
                  <a:gd name="T42" fmla="*/ 2140 w 2250"/>
                  <a:gd name="T43" fmla="*/ 11 h 900"/>
                  <a:gd name="T44" fmla="*/ 2190 w 2250"/>
                  <a:gd name="T45" fmla="*/ 40 h 900"/>
                  <a:gd name="T46" fmla="*/ 2227 w 2250"/>
                  <a:gd name="T47" fmla="*/ 83 h 900"/>
                  <a:gd name="T48" fmla="*/ 2247 w 2250"/>
                  <a:gd name="T49" fmla="*/ 138 h 900"/>
                  <a:gd name="T50" fmla="*/ 2250 w 2250"/>
                  <a:gd name="T51" fmla="*/ 731 h 900"/>
                  <a:gd name="T52" fmla="*/ 2239 w 2250"/>
                  <a:gd name="T53" fmla="*/ 790 h 900"/>
                  <a:gd name="T54" fmla="*/ 2210 w 2250"/>
                  <a:gd name="T55" fmla="*/ 840 h 900"/>
                  <a:gd name="T56" fmla="*/ 2166 w 2250"/>
                  <a:gd name="T57" fmla="*/ 877 h 900"/>
                  <a:gd name="T58" fmla="*/ 2112 w 2250"/>
                  <a:gd name="T59" fmla="*/ 897 h 900"/>
                  <a:gd name="T60" fmla="*/ 169 w 2250"/>
                  <a:gd name="T61" fmla="*/ 900 h 900"/>
                  <a:gd name="T62" fmla="*/ 110 w 2250"/>
                  <a:gd name="T63" fmla="*/ 889 h 900"/>
                  <a:gd name="T64" fmla="*/ 60 w 2250"/>
                  <a:gd name="T65" fmla="*/ 860 h 900"/>
                  <a:gd name="T66" fmla="*/ 23 w 2250"/>
                  <a:gd name="T67" fmla="*/ 817 h 900"/>
                  <a:gd name="T68" fmla="*/ 3 w 2250"/>
                  <a:gd name="T69" fmla="*/ 762 h 900"/>
                  <a:gd name="T70" fmla="*/ 0 w 2250"/>
                  <a:gd name="T71" fmla="*/ 169 h 900"/>
                  <a:gd name="T72" fmla="*/ 11 w 2250"/>
                  <a:gd name="T73" fmla="*/ 110 h 900"/>
                  <a:gd name="T74" fmla="*/ 40 w 2250"/>
                  <a:gd name="T75" fmla="*/ 60 h 900"/>
                  <a:gd name="T76" fmla="*/ 84 w 2250"/>
                  <a:gd name="T77" fmla="*/ 23 h 900"/>
                  <a:gd name="T78" fmla="*/ 138 w 2250"/>
                  <a:gd name="T79" fmla="*/ 3 h 9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50" h="900">
                    <a:moveTo>
                      <a:pt x="1575" y="562"/>
                    </a:moveTo>
                    <a:lnTo>
                      <a:pt x="1575" y="675"/>
                    </a:lnTo>
                    <a:lnTo>
                      <a:pt x="2081" y="675"/>
                    </a:lnTo>
                    <a:lnTo>
                      <a:pt x="2081" y="562"/>
                    </a:lnTo>
                    <a:lnTo>
                      <a:pt x="1575" y="562"/>
                    </a:lnTo>
                    <a:close/>
                    <a:moveTo>
                      <a:pt x="507" y="562"/>
                    </a:moveTo>
                    <a:lnTo>
                      <a:pt x="507" y="675"/>
                    </a:lnTo>
                    <a:lnTo>
                      <a:pt x="1013" y="675"/>
                    </a:lnTo>
                    <a:lnTo>
                      <a:pt x="1013" y="562"/>
                    </a:lnTo>
                    <a:lnTo>
                      <a:pt x="507" y="562"/>
                    </a:lnTo>
                    <a:close/>
                    <a:moveTo>
                      <a:pt x="1237" y="506"/>
                    </a:moveTo>
                    <a:lnTo>
                      <a:pt x="1237" y="731"/>
                    </a:lnTo>
                    <a:lnTo>
                      <a:pt x="1462" y="731"/>
                    </a:lnTo>
                    <a:lnTo>
                      <a:pt x="1462" y="506"/>
                    </a:lnTo>
                    <a:lnTo>
                      <a:pt x="1237" y="506"/>
                    </a:lnTo>
                    <a:close/>
                    <a:moveTo>
                      <a:pt x="169" y="506"/>
                    </a:moveTo>
                    <a:lnTo>
                      <a:pt x="169" y="731"/>
                    </a:lnTo>
                    <a:lnTo>
                      <a:pt x="394" y="731"/>
                    </a:lnTo>
                    <a:lnTo>
                      <a:pt x="394" y="506"/>
                    </a:lnTo>
                    <a:lnTo>
                      <a:pt x="169" y="506"/>
                    </a:lnTo>
                    <a:close/>
                    <a:moveTo>
                      <a:pt x="1575" y="225"/>
                    </a:moveTo>
                    <a:lnTo>
                      <a:pt x="1575" y="337"/>
                    </a:lnTo>
                    <a:lnTo>
                      <a:pt x="2081" y="337"/>
                    </a:lnTo>
                    <a:lnTo>
                      <a:pt x="2081" y="225"/>
                    </a:lnTo>
                    <a:lnTo>
                      <a:pt x="1575" y="225"/>
                    </a:lnTo>
                    <a:close/>
                    <a:moveTo>
                      <a:pt x="507" y="225"/>
                    </a:moveTo>
                    <a:lnTo>
                      <a:pt x="507" y="337"/>
                    </a:lnTo>
                    <a:lnTo>
                      <a:pt x="1013" y="337"/>
                    </a:lnTo>
                    <a:lnTo>
                      <a:pt x="1013" y="225"/>
                    </a:lnTo>
                    <a:lnTo>
                      <a:pt x="507" y="225"/>
                    </a:lnTo>
                    <a:close/>
                    <a:moveTo>
                      <a:pt x="1237" y="169"/>
                    </a:moveTo>
                    <a:lnTo>
                      <a:pt x="1237" y="394"/>
                    </a:lnTo>
                    <a:lnTo>
                      <a:pt x="1462" y="394"/>
                    </a:lnTo>
                    <a:lnTo>
                      <a:pt x="1462" y="169"/>
                    </a:lnTo>
                    <a:lnTo>
                      <a:pt x="1237" y="169"/>
                    </a:lnTo>
                    <a:close/>
                    <a:moveTo>
                      <a:pt x="169" y="169"/>
                    </a:moveTo>
                    <a:lnTo>
                      <a:pt x="169" y="394"/>
                    </a:lnTo>
                    <a:lnTo>
                      <a:pt x="394" y="394"/>
                    </a:lnTo>
                    <a:lnTo>
                      <a:pt x="394" y="169"/>
                    </a:lnTo>
                    <a:lnTo>
                      <a:pt x="169" y="169"/>
                    </a:lnTo>
                    <a:close/>
                    <a:moveTo>
                      <a:pt x="169" y="0"/>
                    </a:moveTo>
                    <a:lnTo>
                      <a:pt x="2081" y="0"/>
                    </a:lnTo>
                    <a:lnTo>
                      <a:pt x="2112" y="3"/>
                    </a:lnTo>
                    <a:lnTo>
                      <a:pt x="2140" y="11"/>
                    </a:lnTo>
                    <a:lnTo>
                      <a:pt x="2166" y="23"/>
                    </a:lnTo>
                    <a:lnTo>
                      <a:pt x="2190" y="40"/>
                    </a:lnTo>
                    <a:lnTo>
                      <a:pt x="2210" y="60"/>
                    </a:lnTo>
                    <a:lnTo>
                      <a:pt x="2227" y="83"/>
                    </a:lnTo>
                    <a:lnTo>
                      <a:pt x="2239" y="110"/>
                    </a:lnTo>
                    <a:lnTo>
                      <a:pt x="2247" y="138"/>
                    </a:lnTo>
                    <a:lnTo>
                      <a:pt x="2250" y="169"/>
                    </a:lnTo>
                    <a:lnTo>
                      <a:pt x="2250" y="731"/>
                    </a:lnTo>
                    <a:lnTo>
                      <a:pt x="2247" y="762"/>
                    </a:lnTo>
                    <a:lnTo>
                      <a:pt x="2239" y="790"/>
                    </a:lnTo>
                    <a:lnTo>
                      <a:pt x="2227" y="817"/>
                    </a:lnTo>
                    <a:lnTo>
                      <a:pt x="2210" y="840"/>
                    </a:lnTo>
                    <a:lnTo>
                      <a:pt x="2190" y="860"/>
                    </a:lnTo>
                    <a:lnTo>
                      <a:pt x="2166" y="877"/>
                    </a:lnTo>
                    <a:lnTo>
                      <a:pt x="2140" y="889"/>
                    </a:lnTo>
                    <a:lnTo>
                      <a:pt x="2112" y="897"/>
                    </a:lnTo>
                    <a:lnTo>
                      <a:pt x="2081" y="900"/>
                    </a:lnTo>
                    <a:lnTo>
                      <a:pt x="169" y="900"/>
                    </a:lnTo>
                    <a:lnTo>
                      <a:pt x="138" y="897"/>
                    </a:lnTo>
                    <a:lnTo>
                      <a:pt x="110" y="889"/>
                    </a:lnTo>
                    <a:lnTo>
                      <a:pt x="84" y="877"/>
                    </a:lnTo>
                    <a:lnTo>
                      <a:pt x="60" y="860"/>
                    </a:lnTo>
                    <a:lnTo>
                      <a:pt x="40" y="840"/>
                    </a:lnTo>
                    <a:lnTo>
                      <a:pt x="23" y="817"/>
                    </a:lnTo>
                    <a:lnTo>
                      <a:pt x="11" y="790"/>
                    </a:lnTo>
                    <a:lnTo>
                      <a:pt x="3" y="762"/>
                    </a:lnTo>
                    <a:lnTo>
                      <a:pt x="0" y="731"/>
                    </a:lnTo>
                    <a:lnTo>
                      <a:pt x="0" y="169"/>
                    </a:lnTo>
                    <a:lnTo>
                      <a:pt x="3" y="138"/>
                    </a:lnTo>
                    <a:lnTo>
                      <a:pt x="11" y="110"/>
                    </a:lnTo>
                    <a:lnTo>
                      <a:pt x="23" y="83"/>
                    </a:lnTo>
                    <a:lnTo>
                      <a:pt x="40" y="60"/>
                    </a:lnTo>
                    <a:lnTo>
                      <a:pt x="60" y="40"/>
                    </a:lnTo>
                    <a:lnTo>
                      <a:pt x="84" y="23"/>
                    </a:lnTo>
                    <a:lnTo>
                      <a:pt x="110" y="11"/>
                    </a:lnTo>
                    <a:lnTo>
                      <a:pt x="138" y="3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95959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49">
                  <a:solidFill>
                    <a:prstClr val="black"/>
                  </a:solidFill>
                  <a:latin typeface="+mj-lt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xmlns="" id="{001D31E4-2DE6-4431-998B-017841A63A55}"/>
                </a:ext>
              </a:extLst>
            </p:cNvPr>
            <p:cNvGrpSpPr/>
            <p:nvPr/>
          </p:nvGrpSpPr>
          <p:grpSpPr>
            <a:xfrm>
              <a:off x="5840668" y="4095881"/>
              <a:ext cx="593762" cy="619438"/>
              <a:chOff x="8325941" y="949742"/>
              <a:chExt cx="791682" cy="825917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xmlns="" id="{68CF1FF4-13DC-453A-9153-C2377315D619}"/>
                  </a:ext>
                </a:extLst>
              </p:cNvPr>
              <p:cNvGrpSpPr/>
              <p:nvPr/>
            </p:nvGrpSpPr>
            <p:grpSpPr>
              <a:xfrm>
                <a:off x="8325941" y="949742"/>
                <a:ext cx="791682" cy="825917"/>
                <a:chOff x="4738688" y="2082800"/>
                <a:chExt cx="587375" cy="612775"/>
              </a:xfrm>
            </p:grpSpPr>
            <p:sp>
              <p:nvSpPr>
                <p:cNvPr id="67" name="Freeform 33">
                  <a:extLst>
                    <a:ext uri="{FF2B5EF4-FFF2-40B4-BE49-F238E27FC236}">
                      <a16:creationId xmlns:a16="http://schemas.microsoft.com/office/drawing/2014/main" xmlns="" id="{6C4C80C2-3858-4277-9BC7-A0E01F1FDF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8688" y="2082800"/>
                  <a:ext cx="587375" cy="612775"/>
                </a:xfrm>
                <a:custGeom>
                  <a:avLst/>
                  <a:gdLst>
                    <a:gd name="T0" fmla="*/ 2001 w 2586"/>
                    <a:gd name="T1" fmla="*/ 0 h 2698"/>
                    <a:gd name="T2" fmla="*/ 2088 w 2586"/>
                    <a:gd name="T3" fmla="*/ 13 h 2698"/>
                    <a:gd name="T4" fmla="*/ 2167 w 2586"/>
                    <a:gd name="T5" fmla="*/ 49 h 2698"/>
                    <a:gd name="T6" fmla="*/ 2230 w 2586"/>
                    <a:gd name="T7" fmla="*/ 105 h 2698"/>
                    <a:gd name="T8" fmla="*/ 2276 w 2586"/>
                    <a:gd name="T9" fmla="*/ 175 h 2698"/>
                    <a:gd name="T10" fmla="*/ 2302 w 2586"/>
                    <a:gd name="T11" fmla="*/ 259 h 2698"/>
                    <a:gd name="T12" fmla="*/ 2305 w 2586"/>
                    <a:gd name="T13" fmla="*/ 1484 h 2698"/>
                    <a:gd name="T14" fmla="*/ 2526 w 2586"/>
                    <a:gd name="T15" fmla="*/ 1547 h 2698"/>
                    <a:gd name="T16" fmla="*/ 2563 w 2586"/>
                    <a:gd name="T17" fmla="*/ 1577 h 2698"/>
                    <a:gd name="T18" fmla="*/ 2584 w 2586"/>
                    <a:gd name="T19" fmla="*/ 1622 h 2698"/>
                    <a:gd name="T20" fmla="*/ 2586 w 2586"/>
                    <a:gd name="T21" fmla="*/ 2376 h 2698"/>
                    <a:gd name="T22" fmla="*/ 2578 w 2586"/>
                    <a:gd name="T23" fmla="*/ 2418 h 2698"/>
                    <a:gd name="T24" fmla="*/ 2554 w 2586"/>
                    <a:gd name="T25" fmla="*/ 2454 h 2698"/>
                    <a:gd name="T26" fmla="*/ 2519 w 2586"/>
                    <a:gd name="T27" fmla="*/ 2478 h 2698"/>
                    <a:gd name="T28" fmla="*/ 2020 w 2586"/>
                    <a:gd name="T29" fmla="*/ 2696 h 2698"/>
                    <a:gd name="T30" fmla="*/ 1981 w 2586"/>
                    <a:gd name="T31" fmla="*/ 2697 h 2698"/>
                    <a:gd name="T32" fmla="*/ 1487 w 2586"/>
                    <a:gd name="T33" fmla="*/ 2560 h 2698"/>
                    <a:gd name="T34" fmla="*/ 1445 w 2586"/>
                    <a:gd name="T35" fmla="*/ 2537 h 2698"/>
                    <a:gd name="T36" fmla="*/ 1416 w 2586"/>
                    <a:gd name="T37" fmla="*/ 2499 h 2698"/>
                    <a:gd name="T38" fmla="*/ 1405 w 2586"/>
                    <a:gd name="T39" fmla="*/ 2452 h 2698"/>
                    <a:gd name="T40" fmla="*/ 304 w 2586"/>
                    <a:gd name="T41" fmla="*/ 2305 h 2698"/>
                    <a:gd name="T42" fmla="*/ 217 w 2586"/>
                    <a:gd name="T43" fmla="*/ 2292 h 2698"/>
                    <a:gd name="T44" fmla="*/ 138 w 2586"/>
                    <a:gd name="T45" fmla="*/ 2255 h 2698"/>
                    <a:gd name="T46" fmla="*/ 75 w 2586"/>
                    <a:gd name="T47" fmla="*/ 2200 h 2698"/>
                    <a:gd name="T48" fmla="*/ 29 w 2586"/>
                    <a:gd name="T49" fmla="*/ 2129 h 2698"/>
                    <a:gd name="T50" fmla="*/ 3 w 2586"/>
                    <a:gd name="T51" fmla="*/ 2045 h 2698"/>
                    <a:gd name="T52" fmla="*/ 0 w 2586"/>
                    <a:gd name="T53" fmla="*/ 304 h 2698"/>
                    <a:gd name="T54" fmla="*/ 13 w 2586"/>
                    <a:gd name="T55" fmla="*/ 217 h 2698"/>
                    <a:gd name="T56" fmla="*/ 49 w 2586"/>
                    <a:gd name="T57" fmla="*/ 138 h 2698"/>
                    <a:gd name="T58" fmla="*/ 105 w 2586"/>
                    <a:gd name="T59" fmla="*/ 74 h 2698"/>
                    <a:gd name="T60" fmla="*/ 176 w 2586"/>
                    <a:gd name="T61" fmla="*/ 27 h 2698"/>
                    <a:gd name="T62" fmla="*/ 260 w 2586"/>
                    <a:gd name="T63" fmla="*/ 3 h 26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2586" h="2698">
                      <a:moveTo>
                        <a:pt x="304" y="0"/>
                      </a:moveTo>
                      <a:lnTo>
                        <a:pt x="2001" y="0"/>
                      </a:lnTo>
                      <a:lnTo>
                        <a:pt x="2045" y="3"/>
                      </a:lnTo>
                      <a:lnTo>
                        <a:pt x="2088" y="13"/>
                      </a:lnTo>
                      <a:lnTo>
                        <a:pt x="2129" y="27"/>
                      </a:lnTo>
                      <a:lnTo>
                        <a:pt x="2167" y="49"/>
                      </a:lnTo>
                      <a:lnTo>
                        <a:pt x="2200" y="74"/>
                      </a:lnTo>
                      <a:lnTo>
                        <a:pt x="2230" y="105"/>
                      </a:lnTo>
                      <a:lnTo>
                        <a:pt x="2256" y="138"/>
                      </a:lnTo>
                      <a:lnTo>
                        <a:pt x="2276" y="175"/>
                      </a:lnTo>
                      <a:lnTo>
                        <a:pt x="2292" y="217"/>
                      </a:lnTo>
                      <a:lnTo>
                        <a:pt x="2302" y="259"/>
                      </a:lnTo>
                      <a:lnTo>
                        <a:pt x="2305" y="304"/>
                      </a:lnTo>
                      <a:lnTo>
                        <a:pt x="2305" y="1484"/>
                      </a:lnTo>
                      <a:lnTo>
                        <a:pt x="2503" y="1537"/>
                      </a:lnTo>
                      <a:lnTo>
                        <a:pt x="2526" y="1547"/>
                      </a:lnTo>
                      <a:lnTo>
                        <a:pt x="2546" y="1560"/>
                      </a:lnTo>
                      <a:lnTo>
                        <a:pt x="2563" y="1577"/>
                      </a:lnTo>
                      <a:lnTo>
                        <a:pt x="2575" y="1598"/>
                      </a:lnTo>
                      <a:lnTo>
                        <a:pt x="2584" y="1622"/>
                      </a:lnTo>
                      <a:lnTo>
                        <a:pt x="2586" y="1646"/>
                      </a:lnTo>
                      <a:lnTo>
                        <a:pt x="2586" y="2376"/>
                      </a:lnTo>
                      <a:lnTo>
                        <a:pt x="2584" y="2398"/>
                      </a:lnTo>
                      <a:lnTo>
                        <a:pt x="2578" y="2418"/>
                      </a:lnTo>
                      <a:lnTo>
                        <a:pt x="2568" y="2437"/>
                      </a:lnTo>
                      <a:lnTo>
                        <a:pt x="2554" y="2454"/>
                      </a:lnTo>
                      <a:lnTo>
                        <a:pt x="2538" y="2468"/>
                      </a:lnTo>
                      <a:lnTo>
                        <a:pt x="2519" y="2478"/>
                      </a:lnTo>
                      <a:lnTo>
                        <a:pt x="2042" y="2688"/>
                      </a:lnTo>
                      <a:lnTo>
                        <a:pt x="2020" y="2696"/>
                      </a:lnTo>
                      <a:lnTo>
                        <a:pt x="1997" y="2698"/>
                      </a:lnTo>
                      <a:lnTo>
                        <a:pt x="1981" y="2697"/>
                      </a:lnTo>
                      <a:lnTo>
                        <a:pt x="1966" y="2694"/>
                      </a:lnTo>
                      <a:lnTo>
                        <a:pt x="1487" y="2560"/>
                      </a:lnTo>
                      <a:lnTo>
                        <a:pt x="1464" y="2551"/>
                      </a:lnTo>
                      <a:lnTo>
                        <a:pt x="1445" y="2537"/>
                      </a:lnTo>
                      <a:lnTo>
                        <a:pt x="1428" y="2519"/>
                      </a:lnTo>
                      <a:lnTo>
                        <a:pt x="1416" y="2499"/>
                      </a:lnTo>
                      <a:lnTo>
                        <a:pt x="1408" y="2476"/>
                      </a:lnTo>
                      <a:lnTo>
                        <a:pt x="1405" y="2452"/>
                      </a:lnTo>
                      <a:lnTo>
                        <a:pt x="1405" y="2305"/>
                      </a:lnTo>
                      <a:lnTo>
                        <a:pt x="304" y="2305"/>
                      </a:lnTo>
                      <a:lnTo>
                        <a:pt x="260" y="2302"/>
                      </a:lnTo>
                      <a:lnTo>
                        <a:pt x="217" y="2292"/>
                      </a:lnTo>
                      <a:lnTo>
                        <a:pt x="176" y="2276"/>
                      </a:lnTo>
                      <a:lnTo>
                        <a:pt x="138" y="2255"/>
                      </a:lnTo>
                      <a:lnTo>
                        <a:pt x="105" y="2230"/>
                      </a:lnTo>
                      <a:lnTo>
                        <a:pt x="75" y="2200"/>
                      </a:lnTo>
                      <a:lnTo>
                        <a:pt x="49" y="2166"/>
                      </a:lnTo>
                      <a:lnTo>
                        <a:pt x="29" y="2129"/>
                      </a:lnTo>
                      <a:lnTo>
                        <a:pt x="13" y="2088"/>
                      </a:lnTo>
                      <a:lnTo>
                        <a:pt x="3" y="2045"/>
                      </a:lnTo>
                      <a:lnTo>
                        <a:pt x="0" y="2001"/>
                      </a:lnTo>
                      <a:lnTo>
                        <a:pt x="0" y="304"/>
                      </a:lnTo>
                      <a:lnTo>
                        <a:pt x="3" y="259"/>
                      </a:lnTo>
                      <a:lnTo>
                        <a:pt x="13" y="217"/>
                      </a:lnTo>
                      <a:lnTo>
                        <a:pt x="29" y="175"/>
                      </a:lnTo>
                      <a:lnTo>
                        <a:pt x="49" y="138"/>
                      </a:lnTo>
                      <a:lnTo>
                        <a:pt x="75" y="105"/>
                      </a:lnTo>
                      <a:lnTo>
                        <a:pt x="105" y="74"/>
                      </a:lnTo>
                      <a:lnTo>
                        <a:pt x="138" y="49"/>
                      </a:lnTo>
                      <a:lnTo>
                        <a:pt x="176" y="27"/>
                      </a:lnTo>
                      <a:lnTo>
                        <a:pt x="217" y="13"/>
                      </a:lnTo>
                      <a:lnTo>
                        <a:pt x="260" y="3"/>
                      </a:lnTo>
                      <a:lnTo>
                        <a:pt x="304" y="0"/>
                      </a:lnTo>
                      <a:close/>
                    </a:path>
                  </a:pathLst>
                </a:custGeom>
                <a:no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>
                    <a:defRPr/>
                  </a:pPr>
                  <a:endParaRPr lang="en-US" sz="1350" kern="0">
                    <a:solidFill>
                      <a:prstClr val="white"/>
                    </a:solidFill>
                    <a:latin typeface="+mj-lt"/>
                  </a:endParaRPr>
                </a:p>
              </p:txBody>
            </p:sp>
            <p:sp>
              <p:nvSpPr>
                <p:cNvPr id="68" name="Freeform 34">
                  <a:extLst>
                    <a:ext uri="{FF2B5EF4-FFF2-40B4-BE49-F238E27FC236}">
                      <a16:creationId xmlns:a16="http://schemas.microsoft.com/office/drawing/2014/main" xmlns="" id="{9443B578-57D1-4D4F-A0E7-3583246F92B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4088" y="2108200"/>
                  <a:ext cx="473075" cy="471488"/>
                </a:xfrm>
                <a:custGeom>
                  <a:avLst/>
                  <a:gdLst>
                    <a:gd name="T0" fmla="*/ 680 w 2081"/>
                    <a:gd name="T1" fmla="*/ 1104 h 2080"/>
                    <a:gd name="T2" fmla="*/ 880 w 2081"/>
                    <a:gd name="T3" fmla="*/ 1143 h 2080"/>
                    <a:gd name="T4" fmla="*/ 1093 w 2081"/>
                    <a:gd name="T5" fmla="*/ 1150 h 2080"/>
                    <a:gd name="T6" fmla="*/ 1305 w 2081"/>
                    <a:gd name="T7" fmla="*/ 1128 h 2080"/>
                    <a:gd name="T8" fmla="*/ 1483 w 2081"/>
                    <a:gd name="T9" fmla="*/ 1070 h 2080"/>
                    <a:gd name="T10" fmla="*/ 1506 w 2081"/>
                    <a:gd name="T11" fmla="*/ 1424 h 2080"/>
                    <a:gd name="T12" fmla="*/ 1343 w 2081"/>
                    <a:gd name="T13" fmla="*/ 1517 h 2080"/>
                    <a:gd name="T14" fmla="*/ 1164 w 2081"/>
                    <a:gd name="T15" fmla="*/ 1567 h 2080"/>
                    <a:gd name="T16" fmla="*/ 923 w 2081"/>
                    <a:gd name="T17" fmla="*/ 1568 h 2080"/>
                    <a:gd name="T18" fmla="*/ 723 w 2081"/>
                    <a:gd name="T19" fmla="*/ 1521 h 2080"/>
                    <a:gd name="T20" fmla="*/ 595 w 2081"/>
                    <a:gd name="T21" fmla="*/ 1448 h 2080"/>
                    <a:gd name="T22" fmla="*/ 563 w 2081"/>
                    <a:gd name="T23" fmla="*/ 1050 h 2080"/>
                    <a:gd name="T24" fmla="*/ 1213 w 2081"/>
                    <a:gd name="T25" fmla="*/ 471 h 2080"/>
                    <a:gd name="T26" fmla="*/ 1398 w 2081"/>
                    <a:gd name="T27" fmla="*/ 512 h 2080"/>
                    <a:gd name="T28" fmla="*/ 1504 w 2081"/>
                    <a:gd name="T29" fmla="*/ 575 h 2080"/>
                    <a:gd name="T30" fmla="*/ 1504 w 2081"/>
                    <a:gd name="T31" fmla="*/ 650 h 2080"/>
                    <a:gd name="T32" fmla="*/ 1398 w 2081"/>
                    <a:gd name="T33" fmla="*/ 712 h 2080"/>
                    <a:gd name="T34" fmla="*/ 1213 w 2081"/>
                    <a:gd name="T35" fmla="*/ 753 h 2080"/>
                    <a:gd name="T36" fmla="*/ 980 w 2081"/>
                    <a:gd name="T37" fmla="*/ 762 h 2080"/>
                    <a:gd name="T38" fmla="*/ 767 w 2081"/>
                    <a:gd name="T39" fmla="*/ 736 h 2080"/>
                    <a:gd name="T40" fmla="*/ 619 w 2081"/>
                    <a:gd name="T41" fmla="*/ 683 h 2080"/>
                    <a:gd name="T42" fmla="*/ 563 w 2081"/>
                    <a:gd name="T43" fmla="*/ 612 h 2080"/>
                    <a:gd name="T44" fmla="*/ 619 w 2081"/>
                    <a:gd name="T45" fmla="*/ 541 h 2080"/>
                    <a:gd name="T46" fmla="*/ 767 w 2081"/>
                    <a:gd name="T47" fmla="*/ 488 h 2080"/>
                    <a:gd name="T48" fmla="*/ 980 w 2081"/>
                    <a:gd name="T49" fmla="*/ 463 h 2080"/>
                    <a:gd name="T50" fmla="*/ 1923 w 2081"/>
                    <a:gd name="T51" fmla="*/ 3 h 2080"/>
                    <a:gd name="T52" fmla="*/ 2036 w 2081"/>
                    <a:gd name="T53" fmla="*/ 69 h 2080"/>
                    <a:gd name="T54" fmla="*/ 2081 w 2081"/>
                    <a:gd name="T55" fmla="*/ 192 h 2080"/>
                    <a:gd name="T56" fmla="*/ 1885 w 2081"/>
                    <a:gd name="T57" fmla="*/ 1293 h 2080"/>
                    <a:gd name="T58" fmla="*/ 1631 w 2081"/>
                    <a:gd name="T59" fmla="*/ 1389 h 2080"/>
                    <a:gd name="T60" fmla="*/ 1628 w 2081"/>
                    <a:gd name="T61" fmla="*/ 581 h 2080"/>
                    <a:gd name="T62" fmla="*/ 1568 w 2081"/>
                    <a:gd name="T63" fmla="*/ 477 h 2080"/>
                    <a:gd name="T64" fmla="*/ 1443 w 2081"/>
                    <a:gd name="T65" fmla="*/ 408 h 2080"/>
                    <a:gd name="T66" fmla="*/ 1276 w 2081"/>
                    <a:gd name="T67" fmla="*/ 366 h 2080"/>
                    <a:gd name="T68" fmla="*/ 1088 w 2081"/>
                    <a:gd name="T69" fmla="*/ 350 h 2080"/>
                    <a:gd name="T70" fmla="*/ 898 w 2081"/>
                    <a:gd name="T71" fmla="*/ 355 h 2080"/>
                    <a:gd name="T72" fmla="*/ 717 w 2081"/>
                    <a:gd name="T73" fmla="*/ 383 h 2080"/>
                    <a:gd name="T74" fmla="*/ 569 w 2081"/>
                    <a:gd name="T75" fmla="*/ 439 h 2080"/>
                    <a:gd name="T76" fmla="*/ 474 w 2081"/>
                    <a:gd name="T77" fmla="*/ 525 h 2080"/>
                    <a:gd name="T78" fmla="*/ 451 w 2081"/>
                    <a:gd name="T79" fmla="*/ 619 h 2080"/>
                    <a:gd name="T80" fmla="*/ 463 w 2081"/>
                    <a:gd name="T81" fmla="*/ 1450 h 2080"/>
                    <a:gd name="T82" fmla="*/ 550 w 2081"/>
                    <a:gd name="T83" fmla="*/ 1556 h 2080"/>
                    <a:gd name="T84" fmla="*/ 701 w 2081"/>
                    <a:gd name="T85" fmla="*/ 1632 h 2080"/>
                    <a:gd name="T86" fmla="*/ 889 w 2081"/>
                    <a:gd name="T87" fmla="*/ 1676 h 2080"/>
                    <a:gd name="T88" fmla="*/ 1105 w 2081"/>
                    <a:gd name="T89" fmla="*/ 1685 h 2080"/>
                    <a:gd name="T90" fmla="*/ 1293 w 2081"/>
                    <a:gd name="T91" fmla="*/ 2080 h 2080"/>
                    <a:gd name="T92" fmla="*/ 95 w 2081"/>
                    <a:gd name="T93" fmla="*/ 2055 h 2080"/>
                    <a:gd name="T94" fmla="*/ 13 w 2081"/>
                    <a:gd name="T95" fmla="*/ 1955 h 2080"/>
                    <a:gd name="T96" fmla="*/ 3 w 2081"/>
                    <a:gd name="T97" fmla="*/ 157 h 2080"/>
                    <a:gd name="T98" fmla="*/ 69 w 2081"/>
                    <a:gd name="T99" fmla="*/ 45 h 2080"/>
                    <a:gd name="T100" fmla="*/ 192 w 2081"/>
                    <a:gd name="T101" fmla="*/ 0 h 20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2081" h="2080">
                      <a:moveTo>
                        <a:pt x="563" y="1050"/>
                      </a:moveTo>
                      <a:lnTo>
                        <a:pt x="597" y="1070"/>
                      </a:lnTo>
                      <a:lnTo>
                        <a:pt x="637" y="1088"/>
                      </a:lnTo>
                      <a:lnTo>
                        <a:pt x="680" y="1104"/>
                      </a:lnTo>
                      <a:lnTo>
                        <a:pt x="727" y="1118"/>
                      </a:lnTo>
                      <a:lnTo>
                        <a:pt x="776" y="1128"/>
                      </a:lnTo>
                      <a:lnTo>
                        <a:pt x="827" y="1137"/>
                      </a:lnTo>
                      <a:lnTo>
                        <a:pt x="880" y="1143"/>
                      </a:lnTo>
                      <a:lnTo>
                        <a:pt x="934" y="1148"/>
                      </a:lnTo>
                      <a:lnTo>
                        <a:pt x="988" y="1150"/>
                      </a:lnTo>
                      <a:lnTo>
                        <a:pt x="1041" y="1151"/>
                      </a:lnTo>
                      <a:lnTo>
                        <a:pt x="1093" y="1150"/>
                      </a:lnTo>
                      <a:lnTo>
                        <a:pt x="1147" y="1148"/>
                      </a:lnTo>
                      <a:lnTo>
                        <a:pt x="1201" y="1143"/>
                      </a:lnTo>
                      <a:lnTo>
                        <a:pt x="1253" y="1137"/>
                      </a:lnTo>
                      <a:lnTo>
                        <a:pt x="1305" y="1128"/>
                      </a:lnTo>
                      <a:lnTo>
                        <a:pt x="1354" y="1118"/>
                      </a:lnTo>
                      <a:lnTo>
                        <a:pt x="1401" y="1104"/>
                      </a:lnTo>
                      <a:lnTo>
                        <a:pt x="1444" y="1088"/>
                      </a:lnTo>
                      <a:lnTo>
                        <a:pt x="1483" y="1070"/>
                      </a:lnTo>
                      <a:lnTo>
                        <a:pt x="1518" y="1050"/>
                      </a:lnTo>
                      <a:lnTo>
                        <a:pt x="1518" y="1389"/>
                      </a:lnTo>
                      <a:lnTo>
                        <a:pt x="1516" y="1406"/>
                      </a:lnTo>
                      <a:lnTo>
                        <a:pt x="1506" y="1424"/>
                      </a:lnTo>
                      <a:lnTo>
                        <a:pt x="1493" y="1441"/>
                      </a:lnTo>
                      <a:lnTo>
                        <a:pt x="1474" y="1459"/>
                      </a:lnTo>
                      <a:lnTo>
                        <a:pt x="1362" y="1506"/>
                      </a:lnTo>
                      <a:lnTo>
                        <a:pt x="1343" y="1517"/>
                      </a:lnTo>
                      <a:lnTo>
                        <a:pt x="1327" y="1532"/>
                      </a:lnTo>
                      <a:lnTo>
                        <a:pt x="1276" y="1545"/>
                      </a:lnTo>
                      <a:lnTo>
                        <a:pt x="1222" y="1558"/>
                      </a:lnTo>
                      <a:lnTo>
                        <a:pt x="1164" y="1567"/>
                      </a:lnTo>
                      <a:lnTo>
                        <a:pt x="1104" y="1572"/>
                      </a:lnTo>
                      <a:lnTo>
                        <a:pt x="1041" y="1574"/>
                      </a:lnTo>
                      <a:lnTo>
                        <a:pt x="980" y="1573"/>
                      </a:lnTo>
                      <a:lnTo>
                        <a:pt x="923" y="1568"/>
                      </a:lnTo>
                      <a:lnTo>
                        <a:pt x="867" y="1559"/>
                      </a:lnTo>
                      <a:lnTo>
                        <a:pt x="815" y="1549"/>
                      </a:lnTo>
                      <a:lnTo>
                        <a:pt x="767" y="1536"/>
                      </a:lnTo>
                      <a:lnTo>
                        <a:pt x="723" y="1521"/>
                      </a:lnTo>
                      <a:lnTo>
                        <a:pt x="683" y="1504"/>
                      </a:lnTo>
                      <a:lnTo>
                        <a:pt x="649" y="1486"/>
                      </a:lnTo>
                      <a:lnTo>
                        <a:pt x="619" y="1467"/>
                      </a:lnTo>
                      <a:lnTo>
                        <a:pt x="595" y="1448"/>
                      </a:lnTo>
                      <a:lnTo>
                        <a:pt x="577" y="1428"/>
                      </a:lnTo>
                      <a:lnTo>
                        <a:pt x="566" y="1408"/>
                      </a:lnTo>
                      <a:lnTo>
                        <a:pt x="563" y="1389"/>
                      </a:lnTo>
                      <a:lnTo>
                        <a:pt x="563" y="1050"/>
                      </a:lnTo>
                      <a:close/>
                      <a:moveTo>
                        <a:pt x="1041" y="461"/>
                      </a:moveTo>
                      <a:lnTo>
                        <a:pt x="1101" y="463"/>
                      </a:lnTo>
                      <a:lnTo>
                        <a:pt x="1158" y="466"/>
                      </a:lnTo>
                      <a:lnTo>
                        <a:pt x="1213" y="471"/>
                      </a:lnTo>
                      <a:lnTo>
                        <a:pt x="1266" y="479"/>
                      </a:lnTo>
                      <a:lnTo>
                        <a:pt x="1313" y="488"/>
                      </a:lnTo>
                      <a:lnTo>
                        <a:pt x="1357" y="500"/>
                      </a:lnTo>
                      <a:lnTo>
                        <a:pt x="1398" y="512"/>
                      </a:lnTo>
                      <a:lnTo>
                        <a:pt x="1432" y="526"/>
                      </a:lnTo>
                      <a:lnTo>
                        <a:pt x="1462" y="541"/>
                      </a:lnTo>
                      <a:lnTo>
                        <a:pt x="1486" y="558"/>
                      </a:lnTo>
                      <a:lnTo>
                        <a:pt x="1504" y="575"/>
                      </a:lnTo>
                      <a:lnTo>
                        <a:pt x="1515" y="594"/>
                      </a:lnTo>
                      <a:lnTo>
                        <a:pt x="1518" y="612"/>
                      </a:lnTo>
                      <a:lnTo>
                        <a:pt x="1515" y="631"/>
                      </a:lnTo>
                      <a:lnTo>
                        <a:pt x="1504" y="650"/>
                      </a:lnTo>
                      <a:lnTo>
                        <a:pt x="1486" y="667"/>
                      </a:lnTo>
                      <a:lnTo>
                        <a:pt x="1462" y="683"/>
                      </a:lnTo>
                      <a:lnTo>
                        <a:pt x="1432" y="698"/>
                      </a:lnTo>
                      <a:lnTo>
                        <a:pt x="1398" y="712"/>
                      </a:lnTo>
                      <a:lnTo>
                        <a:pt x="1357" y="725"/>
                      </a:lnTo>
                      <a:lnTo>
                        <a:pt x="1313" y="736"/>
                      </a:lnTo>
                      <a:lnTo>
                        <a:pt x="1266" y="746"/>
                      </a:lnTo>
                      <a:lnTo>
                        <a:pt x="1213" y="753"/>
                      </a:lnTo>
                      <a:lnTo>
                        <a:pt x="1158" y="758"/>
                      </a:lnTo>
                      <a:lnTo>
                        <a:pt x="1101" y="762"/>
                      </a:lnTo>
                      <a:lnTo>
                        <a:pt x="1041" y="763"/>
                      </a:lnTo>
                      <a:lnTo>
                        <a:pt x="980" y="762"/>
                      </a:lnTo>
                      <a:lnTo>
                        <a:pt x="923" y="758"/>
                      </a:lnTo>
                      <a:lnTo>
                        <a:pt x="867" y="753"/>
                      </a:lnTo>
                      <a:lnTo>
                        <a:pt x="815" y="746"/>
                      </a:lnTo>
                      <a:lnTo>
                        <a:pt x="767" y="736"/>
                      </a:lnTo>
                      <a:lnTo>
                        <a:pt x="723" y="725"/>
                      </a:lnTo>
                      <a:lnTo>
                        <a:pt x="683" y="712"/>
                      </a:lnTo>
                      <a:lnTo>
                        <a:pt x="649" y="698"/>
                      </a:lnTo>
                      <a:lnTo>
                        <a:pt x="619" y="683"/>
                      </a:lnTo>
                      <a:lnTo>
                        <a:pt x="595" y="667"/>
                      </a:lnTo>
                      <a:lnTo>
                        <a:pt x="577" y="650"/>
                      </a:lnTo>
                      <a:lnTo>
                        <a:pt x="566" y="631"/>
                      </a:lnTo>
                      <a:lnTo>
                        <a:pt x="563" y="612"/>
                      </a:lnTo>
                      <a:lnTo>
                        <a:pt x="566" y="594"/>
                      </a:lnTo>
                      <a:lnTo>
                        <a:pt x="577" y="575"/>
                      </a:lnTo>
                      <a:lnTo>
                        <a:pt x="595" y="558"/>
                      </a:lnTo>
                      <a:lnTo>
                        <a:pt x="619" y="541"/>
                      </a:lnTo>
                      <a:lnTo>
                        <a:pt x="649" y="526"/>
                      </a:lnTo>
                      <a:lnTo>
                        <a:pt x="683" y="512"/>
                      </a:lnTo>
                      <a:lnTo>
                        <a:pt x="723" y="500"/>
                      </a:lnTo>
                      <a:lnTo>
                        <a:pt x="767" y="488"/>
                      </a:lnTo>
                      <a:lnTo>
                        <a:pt x="815" y="479"/>
                      </a:lnTo>
                      <a:lnTo>
                        <a:pt x="867" y="471"/>
                      </a:lnTo>
                      <a:lnTo>
                        <a:pt x="923" y="466"/>
                      </a:lnTo>
                      <a:lnTo>
                        <a:pt x="980" y="463"/>
                      </a:lnTo>
                      <a:lnTo>
                        <a:pt x="1041" y="461"/>
                      </a:lnTo>
                      <a:close/>
                      <a:moveTo>
                        <a:pt x="192" y="0"/>
                      </a:moveTo>
                      <a:lnTo>
                        <a:pt x="1889" y="0"/>
                      </a:lnTo>
                      <a:lnTo>
                        <a:pt x="1923" y="3"/>
                      </a:lnTo>
                      <a:lnTo>
                        <a:pt x="1955" y="12"/>
                      </a:lnTo>
                      <a:lnTo>
                        <a:pt x="1986" y="26"/>
                      </a:lnTo>
                      <a:lnTo>
                        <a:pt x="2012" y="45"/>
                      </a:lnTo>
                      <a:lnTo>
                        <a:pt x="2036" y="69"/>
                      </a:lnTo>
                      <a:lnTo>
                        <a:pt x="2055" y="95"/>
                      </a:lnTo>
                      <a:lnTo>
                        <a:pt x="2068" y="125"/>
                      </a:lnTo>
                      <a:lnTo>
                        <a:pt x="2078" y="157"/>
                      </a:lnTo>
                      <a:lnTo>
                        <a:pt x="2081" y="192"/>
                      </a:lnTo>
                      <a:lnTo>
                        <a:pt x="2081" y="1342"/>
                      </a:lnTo>
                      <a:lnTo>
                        <a:pt x="1913" y="1297"/>
                      </a:lnTo>
                      <a:lnTo>
                        <a:pt x="1899" y="1294"/>
                      </a:lnTo>
                      <a:lnTo>
                        <a:pt x="1885" y="1293"/>
                      </a:lnTo>
                      <a:lnTo>
                        <a:pt x="1862" y="1295"/>
                      </a:lnTo>
                      <a:lnTo>
                        <a:pt x="1840" y="1302"/>
                      </a:lnTo>
                      <a:lnTo>
                        <a:pt x="1631" y="1391"/>
                      </a:lnTo>
                      <a:lnTo>
                        <a:pt x="1631" y="1389"/>
                      </a:lnTo>
                      <a:lnTo>
                        <a:pt x="1631" y="619"/>
                      </a:lnTo>
                      <a:lnTo>
                        <a:pt x="1630" y="619"/>
                      </a:lnTo>
                      <a:lnTo>
                        <a:pt x="1631" y="612"/>
                      </a:lnTo>
                      <a:lnTo>
                        <a:pt x="1628" y="581"/>
                      </a:lnTo>
                      <a:lnTo>
                        <a:pt x="1620" y="551"/>
                      </a:lnTo>
                      <a:lnTo>
                        <a:pt x="1607" y="525"/>
                      </a:lnTo>
                      <a:lnTo>
                        <a:pt x="1589" y="501"/>
                      </a:lnTo>
                      <a:lnTo>
                        <a:pt x="1568" y="477"/>
                      </a:lnTo>
                      <a:lnTo>
                        <a:pt x="1541" y="457"/>
                      </a:lnTo>
                      <a:lnTo>
                        <a:pt x="1512" y="439"/>
                      </a:lnTo>
                      <a:lnTo>
                        <a:pt x="1479" y="423"/>
                      </a:lnTo>
                      <a:lnTo>
                        <a:pt x="1443" y="408"/>
                      </a:lnTo>
                      <a:lnTo>
                        <a:pt x="1404" y="395"/>
                      </a:lnTo>
                      <a:lnTo>
                        <a:pt x="1363" y="383"/>
                      </a:lnTo>
                      <a:lnTo>
                        <a:pt x="1320" y="374"/>
                      </a:lnTo>
                      <a:lnTo>
                        <a:pt x="1276" y="366"/>
                      </a:lnTo>
                      <a:lnTo>
                        <a:pt x="1230" y="359"/>
                      </a:lnTo>
                      <a:lnTo>
                        <a:pt x="1183" y="355"/>
                      </a:lnTo>
                      <a:lnTo>
                        <a:pt x="1136" y="352"/>
                      </a:lnTo>
                      <a:lnTo>
                        <a:pt x="1088" y="350"/>
                      </a:lnTo>
                      <a:lnTo>
                        <a:pt x="1041" y="349"/>
                      </a:lnTo>
                      <a:lnTo>
                        <a:pt x="993" y="350"/>
                      </a:lnTo>
                      <a:lnTo>
                        <a:pt x="945" y="352"/>
                      </a:lnTo>
                      <a:lnTo>
                        <a:pt x="898" y="355"/>
                      </a:lnTo>
                      <a:lnTo>
                        <a:pt x="850" y="359"/>
                      </a:lnTo>
                      <a:lnTo>
                        <a:pt x="805" y="366"/>
                      </a:lnTo>
                      <a:lnTo>
                        <a:pt x="761" y="374"/>
                      </a:lnTo>
                      <a:lnTo>
                        <a:pt x="717" y="383"/>
                      </a:lnTo>
                      <a:lnTo>
                        <a:pt x="677" y="395"/>
                      </a:lnTo>
                      <a:lnTo>
                        <a:pt x="638" y="408"/>
                      </a:lnTo>
                      <a:lnTo>
                        <a:pt x="602" y="423"/>
                      </a:lnTo>
                      <a:lnTo>
                        <a:pt x="569" y="439"/>
                      </a:lnTo>
                      <a:lnTo>
                        <a:pt x="540" y="457"/>
                      </a:lnTo>
                      <a:lnTo>
                        <a:pt x="513" y="477"/>
                      </a:lnTo>
                      <a:lnTo>
                        <a:pt x="491" y="501"/>
                      </a:lnTo>
                      <a:lnTo>
                        <a:pt x="474" y="525"/>
                      </a:lnTo>
                      <a:lnTo>
                        <a:pt x="461" y="551"/>
                      </a:lnTo>
                      <a:lnTo>
                        <a:pt x="453" y="581"/>
                      </a:lnTo>
                      <a:lnTo>
                        <a:pt x="450" y="612"/>
                      </a:lnTo>
                      <a:lnTo>
                        <a:pt x="451" y="619"/>
                      </a:lnTo>
                      <a:lnTo>
                        <a:pt x="450" y="619"/>
                      </a:lnTo>
                      <a:lnTo>
                        <a:pt x="450" y="1389"/>
                      </a:lnTo>
                      <a:lnTo>
                        <a:pt x="453" y="1421"/>
                      </a:lnTo>
                      <a:lnTo>
                        <a:pt x="463" y="1450"/>
                      </a:lnTo>
                      <a:lnTo>
                        <a:pt x="476" y="1480"/>
                      </a:lnTo>
                      <a:lnTo>
                        <a:pt x="496" y="1506"/>
                      </a:lnTo>
                      <a:lnTo>
                        <a:pt x="521" y="1532"/>
                      </a:lnTo>
                      <a:lnTo>
                        <a:pt x="550" y="1556"/>
                      </a:lnTo>
                      <a:lnTo>
                        <a:pt x="583" y="1577"/>
                      </a:lnTo>
                      <a:lnTo>
                        <a:pt x="619" y="1597"/>
                      </a:lnTo>
                      <a:lnTo>
                        <a:pt x="659" y="1615"/>
                      </a:lnTo>
                      <a:lnTo>
                        <a:pt x="701" y="1632"/>
                      </a:lnTo>
                      <a:lnTo>
                        <a:pt x="746" y="1646"/>
                      </a:lnTo>
                      <a:lnTo>
                        <a:pt x="792" y="1658"/>
                      </a:lnTo>
                      <a:lnTo>
                        <a:pt x="841" y="1668"/>
                      </a:lnTo>
                      <a:lnTo>
                        <a:pt x="889" y="1676"/>
                      </a:lnTo>
                      <a:lnTo>
                        <a:pt x="940" y="1682"/>
                      </a:lnTo>
                      <a:lnTo>
                        <a:pt x="990" y="1686"/>
                      </a:lnTo>
                      <a:lnTo>
                        <a:pt x="1041" y="1687"/>
                      </a:lnTo>
                      <a:lnTo>
                        <a:pt x="1105" y="1685"/>
                      </a:lnTo>
                      <a:lnTo>
                        <a:pt x="1168" y="1680"/>
                      </a:lnTo>
                      <a:lnTo>
                        <a:pt x="1232" y="1670"/>
                      </a:lnTo>
                      <a:lnTo>
                        <a:pt x="1293" y="1657"/>
                      </a:lnTo>
                      <a:lnTo>
                        <a:pt x="1293" y="2080"/>
                      </a:lnTo>
                      <a:lnTo>
                        <a:pt x="192" y="2080"/>
                      </a:lnTo>
                      <a:lnTo>
                        <a:pt x="157" y="2077"/>
                      </a:lnTo>
                      <a:lnTo>
                        <a:pt x="126" y="2068"/>
                      </a:lnTo>
                      <a:lnTo>
                        <a:pt x="95" y="2055"/>
                      </a:lnTo>
                      <a:lnTo>
                        <a:pt x="69" y="2036"/>
                      </a:lnTo>
                      <a:lnTo>
                        <a:pt x="45" y="2012"/>
                      </a:lnTo>
                      <a:lnTo>
                        <a:pt x="26" y="1985"/>
                      </a:lnTo>
                      <a:lnTo>
                        <a:pt x="13" y="1955"/>
                      </a:lnTo>
                      <a:lnTo>
                        <a:pt x="3" y="1923"/>
                      </a:lnTo>
                      <a:lnTo>
                        <a:pt x="0" y="1889"/>
                      </a:lnTo>
                      <a:lnTo>
                        <a:pt x="0" y="192"/>
                      </a:lnTo>
                      <a:lnTo>
                        <a:pt x="3" y="157"/>
                      </a:lnTo>
                      <a:lnTo>
                        <a:pt x="13" y="125"/>
                      </a:lnTo>
                      <a:lnTo>
                        <a:pt x="26" y="95"/>
                      </a:lnTo>
                      <a:lnTo>
                        <a:pt x="45" y="69"/>
                      </a:lnTo>
                      <a:lnTo>
                        <a:pt x="69" y="45"/>
                      </a:lnTo>
                      <a:lnTo>
                        <a:pt x="95" y="26"/>
                      </a:lnTo>
                      <a:lnTo>
                        <a:pt x="126" y="12"/>
                      </a:lnTo>
                      <a:lnTo>
                        <a:pt x="157" y="3"/>
                      </a:lnTo>
                      <a:lnTo>
                        <a:pt x="192" y="0"/>
                      </a:lnTo>
                      <a:close/>
                    </a:path>
                  </a:pathLst>
                </a:custGeom>
                <a:solidFill>
                  <a:srgbClr val="4472C4">
                    <a:lumMod val="75000"/>
                  </a:srgbClr>
                </a:solidFill>
                <a:ln w="0">
                  <a:solidFill>
                    <a:srgbClr val="FFFFFF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>
                    <a:defRPr/>
                  </a:pPr>
                  <a:endParaRPr lang="en-US" sz="1350" kern="0">
                    <a:solidFill>
                      <a:prstClr val="white"/>
                    </a:solidFill>
                    <a:latin typeface="+mj-lt"/>
                  </a:endParaRPr>
                </a:p>
              </p:txBody>
            </p:sp>
            <p:sp>
              <p:nvSpPr>
                <p:cNvPr id="69" name="Freeform 35">
                  <a:extLst>
                    <a:ext uri="{FF2B5EF4-FFF2-40B4-BE49-F238E27FC236}">
                      <a16:creationId xmlns:a16="http://schemas.microsoft.com/office/drawing/2014/main" xmlns="" id="{59B4CA38-E4D8-4877-9D20-3684CC2B9DD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92676" y="2278063"/>
                  <a:ext cx="407988" cy="392113"/>
                </a:xfrm>
                <a:custGeom>
                  <a:avLst/>
                  <a:gdLst>
                    <a:gd name="T0" fmla="*/ 1322 w 1799"/>
                    <a:gd name="T1" fmla="*/ 658 h 1726"/>
                    <a:gd name="T2" fmla="*/ 1799 w 1799"/>
                    <a:gd name="T3" fmla="*/ 786 h 1726"/>
                    <a:gd name="T4" fmla="*/ 1799 w 1799"/>
                    <a:gd name="T5" fmla="*/ 1516 h 1726"/>
                    <a:gd name="T6" fmla="*/ 1322 w 1799"/>
                    <a:gd name="T7" fmla="*/ 1726 h 1726"/>
                    <a:gd name="T8" fmla="*/ 843 w 1799"/>
                    <a:gd name="T9" fmla="*/ 1592 h 1726"/>
                    <a:gd name="T10" fmla="*/ 843 w 1799"/>
                    <a:gd name="T11" fmla="*/ 862 h 1726"/>
                    <a:gd name="T12" fmla="*/ 1322 w 1799"/>
                    <a:gd name="T13" fmla="*/ 658 h 1726"/>
                    <a:gd name="T14" fmla="*/ 0 w 1799"/>
                    <a:gd name="T15" fmla="*/ 0 h 1726"/>
                    <a:gd name="T16" fmla="*/ 34 w 1799"/>
                    <a:gd name="T17" fmla="*/ 20 h 1726"/>
                    <a:gd name="T18" fmla="*/ 74 w 1799"/>
                    <a:gd name="T19" fmla="*/ 38 h 1726"/>
                    <a:gd name="T20" fmla="*/ 117 w 1799"/>
                    <a:gd name="T21" fmla="*/ 54 h 1726"/>
                    <a:gd name="T22" fmla="*/ 164 w 1799"/>
                    <a:gd name="T23" fmla="*/ 68 h 1726"/>
                    <a:gd name="T24" fmla="*/ 213 w 1799"/>
                    <a:gd name="T25" fmla="*/ 78 h 1726"/>
                    <a:gd name="T26" fmla="*/ 264 w 1799"/>
                    <a:gd name="T27" fmla="*/ 87 h 1726"/>
                    <a:gd name="T28" fmla="*/ 317 w 1799"/>
                    <a:gd name="T29" fmla="*/ 93 h 1726"/>
                    <a:gd name="T30" fmla="*/ 371 w 1799"/>
                    <a:gd name="T31" fmla="*/ 98 h 1726"/>
                    <a:gd name="T32" fmla="*/ 425 w 1799"/>
                    <a:gd name="T33" fmla="*/ 100 h 1726"/>
                    <a:gd name="T34" fmla="*/ 478 w 1799"/>
                    <a:gd name="T35" fmla="*/ 101 h 1726"/>
                    <a:gd name="T36" fmla="*/ 530 w 1799"/>
                    <a:gd name="T37" fmla="*/ 100 h 1726"/>
                    <a:gd name="T38" fmla="*/ 584 w 1799"/>
                    <a:gd name="T39" fmla="*/ 98 h 1726"/>
                    <a:gd name="T40" fmla="*/ 638 w 1799"/>
                    <a:gd name="T41" fmla="*/ 93 h 1726"/>
                    <a:gd name="T42" fmla="*/ 691 w 1799"/>
                    <a:gd name="T43" fmla="*/ 87 h 1726"/>
                    <a:gd name="T44" fmla="*/ 742 w 1799"/>
                    <a:gd name="T45" fmla="*/ 78 h 1726"/>
                    <a:gd name="T46" fmla="*/ 791 w 1799"/>
                    <a:gd name="T47" fmla="*/ 68 h 1726"/>
                    <a:gd name="T48" fmla="*/ 838 w 1799"/>
                    <a:gd name="T49" fmla="*/ 54 h 1726"/>
                    <a:gd name="T50" fmla="*/ 881 w 1799"/>
                    <a:gd name="T51" fmla="*/ 38 h 1726"/>
                    <a:gd name="T52" fmla="*/ 920 w 1799"/>
                    <a:gd name="T53" fmla="*/ 20 h 1726"/>
                    <a:gd name="T54" fmla="*/ 955 w 1799"/>
                    <a:gd name="T55" fmla="*/ 0 h 1726"/>
                    <a:gd name="T56" fmla="*/ 955 w 1799"/>
                    <a:gd name="T57" fmla="*/ 215 h 1726"/>
                    <a:gd name="T58" fmla="*/ 920 w 1799"/>
                    <a:gd name="T59" fmla="*/ 237 h 1726"/>
                    <a:gd name="T60" fmla="*/ 881 w 1799"/>
                    <a:gd name="T61" fmla="*/ 254 h 1726"/>
                    <a:gd name="T62" fmla="*/ 838 w 1799"/>
                    <a:gd name="T63" fmla="*/ 269 h 1726"/>
                    <a:gd name="T64" fmla="*/ 791 w 1799"/>
                    <a:gd name="T65" fmla="*/ 283 h 1726"/>
                    <a:gd name="T66" fmla="*/ 742 w 1799"/>
                    <a:gd name="T67" fmla="*/ 294 h 1726"/>
                    <a:gd name="T68" fmla="*/ 690 w 1799"/>
                    <a:gd name="T69" fmla="*/ 302 h 1726"/>
                    <a:gd name="T70" fmla="*/ 638 w 1799"/>
                    <a:gd name="T71" fmla="*/ 309 h 1726"/>
                    <a:gd name="T72" fmla="*/ 584 w 1799"/>
                    <a:gd name="T73" fmla="*/ 314 h 1726"/>
                    <a:gd name="T74" fmla="*/ 530 w 1799"/>
                    <a:gd name="T75" fmla="*/ 317 h 1726"/>
                    <a:gd name="T76" fmla="*/ 478 w 1799"/>
                    <a:gd name="T77" fmla="*/ 317 h 1726"/>
                    <a:gd name="T78" fmla="*/ 425 w 1799"/>
                    <a:gd name="T79" fmla="*/ 317 h 1726"/>
                    <a:gd name="T80" fmla="*/ 371 w 1799"/>
                    <a:gd name="T81" fmla="*/ 314 h 1726"/>
                    <a:gd name="T82" fmla="*/ 317 w 1799"/>
                    <a:gd name="T83" fmla="*/ 309 h 1726"/>
                    <a:gd name="T84" fmla="*/ 264 w 1799"/>
                    <a:gd name="T85" fmla="*/ 302 h 1726"/>
                    <a:gd name="T86" fmla="*/ 213 w 1799"/>
                    <a:gd name="T87" fmla="*/ 294 h 1726"/>
                    <a:gd name="T88" fmla="*/ 164 w 1799"/>
                    <a:gd name="T89" fmla="*/ 283 h 1726"/>
                    <a:gd name="T90" fmla="*/ 117 w 1799"/>
                    <a:gd name="T91" fmla="*/ 269 h 1726"/>
                    <a:gd name="T92" fmla="*/ 74 w 1799"/>
                    <a:gd name="T93" fmla="*/ 254 h 1726"/>
                    <a:gd name="T94" fmla="*/ 34 w 1799"/>
                    <a:gd name="T95" fmla="*/ 237 h 1726"/>
                    <a:gd name="T96" fmla="*/ 0 w 1799"/>
                    <a:gd name="T97" fmla="*/ 215 h 1726"/>
                    <a:gd name="T98" fmla="*/ 0 w 1799"/>
                    <a:gd name="T99" fmla="*/ 0 h 17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799" h="1726">
                      <a:moveTo>
                        <a:pt x="1322" y="658"/>
                      </a:moveTo>
                      <a:lnTo>
                        <a:pt x="1799" y="786"/>
                      </a:lnTo>
                      <a:lnTo>
                        <a:pt x="1799" y="1516"/>
                      </a:lnTo>
                      <a:lnTo>
                        <a:pt x="1322" y="1726"/>
                      </a:lnTo>
                      <a:lnTo>
                        <a:pt x="843" y="1592"/>
                      </a:lnTo>
                      <a:lnTo>
                        <a:pt x="843" y="862"/>
                      </a:lnTo>
                      <a:lnTo>
                        <a:pt x="1322" y="658"/>
                      </a:lnTo>
                      <a:close/>
                      <a:moveTo>
                        <a:pt x="0" y="0"/>
                      </a:moveTo>
                      <a:lnTo>
                        <a:pt x="34" y="20"/>
                      </a:lnTo>
                      <a:lnTo>
                        <a:pt x="74" y="38"/>
                      </a:lnTo>
                      <a:lnTo>
                        <a:pt x="117" y="54"/>
                      </a:lnTo>
                      <a:lnTo>
                        <a:pt x="164" y="68"/>
                      </a:lnTo>
                      <a:lnTo>
                        <a:pt x="213" y="78"/>
                      </a:lnTo>
                      <a:lnTo>
                        <a:pt x="264" y="87"/>
                      </a:lnTo>
                      <a:lnTo>
                        <a:pt x="317" y="93"/>
                      </a:lnTo>
                      <a:lnTo>
                        <a:pt x="371" y="98"/>
                      </a:lnTo>
                      <a:lnTo>
                        <a:pt x="425" y="100"/>
                      </a:lnTo>
                      <a:lnTo>
                        <a:pt x="478" y="101"/>
                      </a:lnTo>
                      <a:lnTo>
                        <a:pt x="530" y="100"/>
                      </a:lnTo>
                      <a:lnTo>
                        <a:pt x="584" y="98"/>
                      </a:lnTo>
                      <a:lnTo>
                        <a:pt x="638" y="93"/>
                      </a:lnTo>
                      <a:lnTo>
                        <a:pt x="691" y="87"/>
                      </a:lnTo>
                      <a:lnTo>
                        <a:pt x="742" y="78"/>
                      </a:lnTo>
                      <a:lnTo>
                        <a:pt x="791" y="68"/>
                      </a:lnTo>
                      <a:lnTo>
                        <a:pt x="838" y="54"/>
                      </a:lnTo>
                      <a:lnTo>
                        <a:pt x="881" y="38"/>
                      </a:lnTo>
                      <a:lnTo>
                        <a:pt x="920" y="20"/>
                      </a:lnTo>
                      <a:lnTo>
                        <a:pt x="955" y="0"/>
                      </a:lnTo>
                      <a:lnTo>
                        <a:pt x="955" y="215"/>
                      </a:lnTo>
                      <a:lnTo>
                        <a:pt x="920" y="237"/>
                      </a:lnTo>
                      <a:lnTo>
                        <a:pt x="881" y="254"/>
                      </a:lnTo>
                      <a:lnTo>
                        <a:pt x="838" y="269"/>
                      </a:lnTo>
                      <a:lnTo>
                        <a:pt x="791" y="283"/>
                      </a:lnTo>
                      <a:lnTo>
                        <a:pt x="742" y="294"/>
                      </a:lnTo>
                      <a:lnTo>
                        <a:pt x="690" y="302"/>
                      </a:lnTo>
                      <a:lnTo>
                        <a:pt x="638" y="309"/>
                      </a:lnTo>
                      <a:lnTo>
                        <a:pt x="584" y="314"/>
                      </a:lnTo>
                      <a:lnTo>
                        <a:pt x="530" y="317"/>
                      </a:lnTo>
                      <a:lnTo>
                        <a:pt x="478" y="317"/>
                      </a:lnTo>
                      <a:lnTo>
                        <a:pt x="425" y="317"/>
                      </a:lnTo>
                      <a:lnTo>
                        <a:pt x="371" y="314"/>
                      </a:lnTo>
                      <a:lnTo>
                        <a:pt x="317" y="309"/>
                      </a:lnTo>
                      <a:lnTo>
                        <a:pt x="264" y="302"/>
                      </a:lnTo>
                      <a:lnTo>
                        <a:pt x="213" y="294"/>
                      </a:lnTo>
                      <a:lnTo>
                        <a:pt x="164" y="283"/>
                      </a:lnTo>
                      <a:lnTo>
                        <a:pt x="117" y="269"/>
                      </a:lnTo>
                      <a:lnTo>
                        <a:pt x="74" y="254"/>
                      </a:lnTo>
                      <a:lnTo>
                        <a:pt x="34" y="237"/>
                      </a:lnTo>
                      <a:lnTo>
                        <a:pt x="0" y="2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solidFill>
                    <a:srgbClr val="F8C33B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>
                    <a:defRPr/>
                  </a:pPr>
                  <a:endParaRPr lang="en-US" sz="1350" kern="0">
                    <a:solidFill>
                      <a:prstClr val="white"/>
                    </a:solidFill>
                    <a:latin typeface="+mj-lt"/>
                  </a:endParaRP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xmlns="" id="{6362AFFB-EB95-44F5-A09D-07ABE88E8801}"/>
                  </a:ext>
                </a:extLst>
              </p:cNvPr>
              <p:cNvGrpSpPr/>
              <p:nvPr/>
            </p:nvGrpSpPr>
            <p:grpSpPr>
              <a:xfrm>
                <a:off x="8499258" y="1090952"/>
                <a:ext cx="386829" cy="428020"/>
                <a:chOff x="1111443" y="2568745"/>
                <a:chExt cx="386930" cy="428131"/>
              </a:xfrm>
            </p:grpSpPr>
            <p:sp useBgFill="1">
              <p:nvSpPr>
                <p:cNvPr id="64" name="Freeform 13">
                  <a:extLst>
                    <a:ext uri="{FF2B5EF4-FFF2-40B4-BE49-F238E27FC236}">
                      <a16:creationId xmlns:a16="http://schemas.microsoft.com/office/drawing/2014/main" xmlns="" id="{CF338078-ACBC-42A7-8263-EDED8A6E928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11443" y="2568745"/>
                  <a:ext cx="386930" cy="428131"/>
                </a:xfrm>
                <a:custGeom>
                  <a:avLst/>
                  <a:gdLst>
                    <a:gd name="T0" fmla="*/ 1518 w 1518"/>
                    <a:gd name="T1" fmla="*/ 930 h 1675"/>
                    <a:gd name="T2" fmla="*/ 1518 w 1518"/>
                    <a:gd name="T3" fmla="*/ 865 h 1675"/>
                    <a:gd name="T4" fmla="*/ 1518 w 1518"/>
                    <a:gd name="T5" fmla="*/ 753 h 1675"/>
                    <a:gd name="T6" fmla="*/ 758 w 1518"/>
                    <a:gd name="T7" fmla="*/ 0 h 1675"/>
                    <a:gd name="T8" fmla="*/ 919 w 1518"/>
                    <a:gd name="T9" fmla="*/ 5 h 1675"/>
                    <a:gd name="T10" fmla="*/ 1078 w 1518"/>
                    <a:gd name="T11" fmla="*/ 23 h 1675"/>
                    <a:gd name="T12" fmla="*/ 1224 w 1518"/>
                    <a:gd name="T13" fmla="*/ 55 h 1675"/>
                    <a:gd name="T14" fmla="*/ 1351 w 1518"/>
                    <a:gd name="T15" fmla="*/ 101 h 1675"/>
                    <a:gd name="T16" fmla="*/ 1448 w 1518"/>
                    <a:gd name="T17" fmla="*/ 164 h 1675"/>
                    <a:gd name="T18" fmla="*/ 1506 w 1518"/>
                    <a:gd name="T19" fmla="*/ 245 h 1675"/>
                    <a:gd name="T20" fmla="*/ 1518 w 1518"/>
                    <a:gd name="T21" fmla="*/ 477 h 1675"/>
                    <a:gd name="T22" fmla="*/ 1518 w 1518"/>
                    <a:gd name="T23" fmla="*/ 720 h 1675"/>
                    <a:gd name="T24" fmla="*/ 1518 w 1518"/>
                    <a:gd name="T25" fmla="*/ 724 h 1675"/>
                    <a:gd name="T26" fmla="*/ 1518 w 1518"/>
                    <a:gd name="T27" fmla="*/ 732 h 1675"/>
                    <a:gd name="T28" fmla="*/ 1518 w 1518"/>
                    <a:gd name="T29" fmla="*/ 757 h 1675"/>
                    <a:gd name="T30" fmla="*/ 1518 w 1518"/>
                    <a:gd name="T31" fmla="*/ 781 h 1675"/>
                    <a:gd name="T32" fmla="*/ 1518 w 1518"/>
                    <a:gd name="T33" fmla="*/ 830 h 1675"/>
                    <a:gd name="T34" fmla="*/ 1518 w 1518"/>
                    <a:gd name="T35" fmla="*/ 830 h 1675"/>
                    <a:gd name="T36" fmla="*/ 1518 w 1518"/>
                    <a:gd name="T37" fmla="*/ 867 h 1675"/>
                    <a:gd name="T38" fmla="*/ 1518 w 1518"/>
                    <a:gd name="T39" fmla="*/ 906 h 1675"/>
                    <a:gd name="T40" fmla="*/ 1518 w 1518"/>
                    <a:gd name="T41" fmla="*/ 1089 h 1675"/>
                    <a:gd name="T42" fmla="*/ 1515 w 1518"/>
                    <a:gd name="T43" fmla="*/ 1354 h 1675"/>
                    <a:gd name="T44" fmla="*/ 1473 w 1518"/>
                    <a:gd name="T45" fmla="*/ 1445 h 1675"/>
                    <a:gd name="T46" fmla="*/ 1388 w 1518"/>
                    <a:gd name="T47" fmla="*/ 1522 h 1675"/>
                    <a:gd name="T48" fmla="*/ 1270 w 1518"/>
                    <a:gd name="T49" fmla="*/ 1584 h 1675"/>
                    <a:gd name="T50" fmla="*/ 1128 w 1518"/>
                    <a:gd name="T51" fmla="*/ 1630 h 1675"/>
                    <a:gd name="T52" fmla="*/ 972 w 1518"/>
                    <a:gd name="T53" fmla="*/ 1661 h 1675"/>
                    <a:gd name="T54" fmla="*/ 811 w 1518"/>
                    <a:gd name="T55" fmla="*/ 1674 h 1675"/>
                    <a:gd name="T56" fmla="*/ 653 w 1518"/>
                    <a:gd name="T57" fmla="*/ 1671 h 1675"/>
                    <a:gd name="T58" fmla="*/ 492 w 1518"/>
                    <a:gd name="T59" fmla="*/ 1652 h 1675"/>
                    <a:gd name="T60" fmla="*/ 340 w 1518"/>
                    <a:gd name="T61" fmla="*/ 1616 h 1675"/>
                    <a:gd name="T62" fmla="*/ 206 w 1518"/>
                    <a:gd name="T63" fmla="*/ 1564 h 1675"/>
                    <a:gd name="T64" fmla="*/ 97 w 1518"/>
                    <a:gd name="T65" fmla="*/ 1498 h 1675"/>
                    <a:gd name="T66" fmla="*/ 25 w 1518"/>
                    <a:gd name="T67" fmla="*/ 1417 h 1675"/>
                    <a:gd name="T68" fmla="*/ 0 w 1518"/>
                    <a:gd name="T69" fmla="*/ 1320 h 1675"/>
                    <a:gd name="T70" fmla="*/ 0 w 1518"/>
                    <a:gd name="T71" fmla="*/ 821 h 1675"/>
                    <a:gd name="T72" fmla="*/ 0 w 1518"/>
                    <a:gd name="T73" fmla="*/ 308 h 1675"/>
                    <a:gd name="T74" fmla="*/ 25 w 1518"/>
                    <a:gd name="T75" fmla="*/ 216 h 1675"/>
                    <a:gd name="T76" fmla="*/ 97 w 1518"/>
                    <a:gd name="T77" fmla="*/ 142 h 1675"/>
                    <a:gd name="T78" fmla="*/ 206 w 1518"/>
                    <a:gd name="T79" fmla="*/ 85 h 1675"/>
                    <a:gd name="T80" fmla="*/ 340 w 1518"/>
                    <a:gd name="T81" fmla="*/ 42 h 1675"/>
                    <a:gd name="T82" fmla="*/ 492 w 1518"/>
                    <a:gd name="T83" fmla="*/ 16 h 1675"/>
                    <a:gd name="T84" fmla="*/ 653 w 1518"/>
                    <a:gd name="T85" fmla="*/ 2 h 16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518" h="1675">
                      <a:moveTo>
                        <a:pt x="1518" y="906"/>
                      </a:moveTo>
                      <a:lnTo>
                        <a:pt x="1518" y="919"/>
                      </a:lnTo>
                      <a:lnTo>
                        <a:pt x="1518" y="930"/>
                      </a:lnTo>
                      <a:lnTo>
                        <a:pt x="1518" y="906"/>
                      </a:lnTo>
                      <a:close/>
                      <a:moveTo>
                        <a:pt x="1518" y="859"/>
                      </a:moveTo>
                      <a:lnTo>
                        <a:pt x="1518" y="865"/>
                      </a:lnTo>
                      <a:lnTo>
                        <a:pt x="1518" y="859"/>
                      </a:lnTo>
                      <a:close/>
                      <a:moveTo>
                        <a:pt x="1518" y="750"/>
                      </a:moveTo>
                      <a:lnTo>
                        <a:pt x="1518" y="753"/>
                      </a:lnTo>
                      <a:lnTo>
                        <a:pt x="1518" y="756"/>
                      </a:lnTo>
                      <a:lnTo>
                        <a:pt x="1518" y="750"/>
                      </a:lnTo>
                      <a:close/>
                      <a:moveTo>
                        <a:pt x="758" y="0"/>
                      </a:moveTo>
                      <a:lnTo>
                        <a:pt x="811" y="0"/>
                      </a:lnTo>
                      <a:lnTo>
                        <a:pt x="865" y="2"/>
                      </a:lnTo>
                      <a:lnTo>
                        <a:pt x="919" y="5"/>
                      </a:lnTo>
                      <a:lnTo>
                        <a:pt x="972" y="10"/>
                      </a:lnTo>
                      <a:lnTo>
                        <a:pt x="1025" y="16"/>
                      </a:lnTo>
                      <a:lnTo>
                        <a:pt x="1078" y="23"/>
                      </a:lnTo>
                      <a:lnTo>
                        <a:pt x="1128" y="32"/>
                      </a:lnTo>
                      <a:lnTo>
                        <a:pt x="1178" y="42"/>
                      </a:lnTo>
                      <a:lnTo>
                        <a:pt x="1224" y="55"/>
                      </a:lnTo>
                      <a:lnTo>
                        <a:pt x="1270" y="69"/>
                      </a:lnTo>
                      <a:lnTo>
                        <a:pt x="1312" y="85"/>
                      </a:lnTo>
                      <a:lnTo>
                        <a:pt x="1351" y="101"/>
                      </a:lnTo>
                      <a:lnTo>
                        <a:pt x="1388" y="120"/>
                      </a:lnTo>
                      <a:lnTo>
                        <a:pt x="1420" y="142"/>
                      </a:lnTo>
                      <a:lnTo>
                        <a:pt x="1448" y="164"/>
                      </a:lnTo>
                      <a:lnTo>
                        <a:pt x="1473" y="189"/>
                      </a:lnTo>
                      <a:lnTo>
                        <a:pt x="1492" y="216"/>
                      </a:lnTo>
                      <a:lnTo>
                        <a:pt x="1506" y="245"/>
                      </a:lnTo>
                      <a:lnTo>
                        <a:pt x="1515" y="276"/>
                      </a:lnTo>
                      <a:lnTo>
                        <a:pt x="1518" y="308"/>
                      </a:lnTo>
                      <a:lnTo>
                        <a:pt x="1518" y="477"/>
                      </a:lnTo>
                      <a:lnTo>
                        <a:pt x="1518" y="550"/>
                      </a:lnTo>
                      <a:lnTo>
                        <a:pt x="1518" y="616"/>
                      </a:lnTo>
                      <a:lnTo>
                        <a:pt x="1518" y="720"/>
                      </a:lnTo>
                      <a:lnTo>
                        <a:pt x="1518" y="725"/>
                      </a:lnTo>
                      <a:lnTo>
                        <a:pt x="1518" y="727"/>
                      </a:lnTo>
                      <a:lnTo>
                        <a:pt x="1518" y="724"/>
                      </a:lnTo>
                      <a:lnTo>
                        <a:pt x="1518" y="727"/>
                      </a:lnTo>
                      <a:lnTo>
                        <a:pt x="1518" y="727"/>
                      </a:lnTo>
                      <a:lnTo>
                        <a:pt x="1518" y="732"/>
                      </a:lnTo>
                      <a:lnTo>
                        <a:pt x="1518" y="750"/>
                      </a:lnTo>
                      <a:lnTo>
                        <a:pt x="1518" y="742"/>
                      </a:lnTo>
                      <a:lnTo>
                        <a:pt x="1518" y="757"/>
                      </a:lnTo>
                      <a:lnTo>
                        <a:pt x="1518" y="756"/>
                      </a:lnTo>
                      <a:lnTo>
                        <a:pt x="1518" y="775"/>
                      </a:lnTo>
                      <a:lnTo>
                        <a:pt x="1518" y="781"/>
                      </a:lnTo>
                      <a:lnTo>
                        <a:pt x="1518" y="797"/>
                      </a:lnTo>
                      <a:lnTo>
                        <a:pt x="1518" y="812"/>
                      </a:lnTo>
                      <a:lnTo>
                        <a:pt x="1518" y="830"/>
                      </a:lnTo>
                      <a:lnTo>
                        <a:pt x="1518" y="809"/>
                      </a:lnTo>
                      <a:lnTo>
                        <a:pt x="1518" y="835"/>
                      </a:lnTo>
                      <a:lnTo>
                        <a:pt x="1518" y="830"/>
                      </a:lnTo>
                      <a:lnTo>
                        <a:pt x="1518" y="859"/>
                      </a:lnTo>
                      <a:lnTo>
                        <a:pt x="1518" y="856"/>
                      </a:lnTo>
                      <a:lnTo>
                        <a:pt x="1518" y="867"/>
                      </a:lnTo>
                      <a:lnTo>
                        <a:pt x="1518" y="865"/>
                      </a:lnTo>
                      <a:lnTo>
                        <a:pt x="1518" y="878"/>
                      </a:lnTo>
                      <a:lnTo>
                        <a:pt x="1518" y="906"/>
                      </a:lnTo>
                      <a:lnTo>
                        <a:pt x="1518" y="899"/>
                      </a:lnTo>
                      <a:lnTo>
                        <a:pt x="1518" y="1027"/>
                      </a:lnTo>
                      <a:lnTo>
                        <a:pt x="1518" y="1089"/>
                      </a:lnTo>
                      <a:lnTo>
                        <a:pt x="1518" y="1159"/>
                      </a:lnTo>
                      <a:lnTo>
                        <a:pt x="1518" y="1320"/>
                      </a:lnTo>
                      <a:lnTo>
                        <a:pt x="1515" y="1354"/>
                      </a:lnTo>
                      <a:lnTo>
                        <a:pt x="1506" y="1386"/>
                      </a:lnTo>
                      <a:lnTo>
                        <a:pt x="1492" y="1417"/>
                      </a:lnTo>
                      <a:lnTo>
                        <a:pt x="1473" y="1445"/>
                      </a:lnTo>
                      <a:lnTo>
                        <a:pt x="1448" y="1473"/>
                      </a:lnTo>
                      <a:lnTo>
                        <a:pt x="1420" y="1498"/>
                      </a:lnTo>
                      <a:lnTo>
                        <a:pt x="1388" y="1522"/>
                      </a:lnTo>
                      <a:lnTo>
                        <a:pt x="1351" y="1544"/>
                      </a:lnTo>
                      <a:lnTo>
                        <a:pt x="1312" y="1564"/>
                      </a:lnTo>
                      <a:lnTo>
                        <a:pt x="1270" y="1584"/>
                      </a:lnTo>
                      <a:lnTo>
                        <a:pt x="1224" y="1600"/>
                      </a:lnTo>
                      <a:lnTo>
                        <a:pt x="1178" y="1616"/>
                      </a:lnTo>
                      <a:lnTo>
                        <a:pt x="1128" y="1630"/>
                      </a:lnTo>
                      <a:lnTo>
                        <a:pt x="1078" y="1642"/>
                      </a:lnTo>
                      <a:lnTo>
                        <a:pt x="1025" y="1652"/>
                      </a:lnTo>
                      <a:lnTo>
                        <a:pt x="972" y="1661"/>
                      </a:lnTo>
                      <a:lnTo>
                        <a:pt x="919" y="1667"/>
                      </a:lnTo>
                      <a:lnTo>
                        <a:pt x="865" y="1671"/>
                      </a:lnTo>
                      <a:lnTo>
                        <a:pt x="811" y="1674"/>
                      </a:lnTo>
                      <a:lnTo>
                        <a:pt x="758" y="1675"/>
                      </a:lnTo>
                      <a:lnTo>
                        <a:pt x="706" y="1674"/>
                      </a:lnTo>
                      <a:lnTo>
                        <a:pt x="653" y="1671"/>
                      </a:lnTo>
                      <a:lnTo>
                        <a:pt x="599" y="1667"/>
                      </a:lnTo>
                      <a:lnTo>
                        <a:pt x="545" y="1661"/>
                      </a:lnTo>
                      <a:lnTo>
                        <a:pt x="492" y="1652"/>
                      </a:lnTo>
                      <a:lnTo>
                        <a:pt x="441" y="1642"/>
                      </a:lnTo>
                      <a:lnTo>
                        <a:pt x="390" y="1630"/>
                      </a:lnTo>
                      <a:lnTo>
                        <a:pt x="340" y="1616"/>
                      </a:lnTo>
                      <a:lnTo>
                        <a:pt x="293" y="1600"/>
                      </a:lnTo>
                      <a:lnTo>
                        <a:pt x="248" y="1584"/>
                      </a:lnTo>
                      <a:lnTo>
                        <a:pt x="206" y="1564"/>
                      </a:lnTo>
                      <a:lnTo>
                        <a:pt x="166" y="1544"/>
                      </a:lnTo>
                      <a:lnTo>
                        <a:pt x="130" y="1522"/>
                      </a:lnTo>
                      <a:lnTo>
                        <a:pt x="97" y="1498"/>
                      </a:lnTo>
                      <a:lnTo>
                        <a:pt x="69" y="1473"/>
                      </a:lnTo>
                      <a:lnTo>
                        <a:pt x="45" y="1445"/>
                      </a:lnTo>
                      <a:lnTo>
                        <a:pt x="25" y="1417"/>
                      </a:lnTo>
                      <a:lnTo>
                        <a:pt x="12" y="1386"/>
                      </a:lnTo>
                      <a:lnTo>
                        <a:pt x="3" y="1354"/>
                      </a:lnTo>
                      <a:lnTo>
                        <a:pt x="0" y="1320"/>
                      </a:lnTo>
                      <a:lnTo>
                        <a:pt x="0" y="1159"/>
                      </a:lnTo>
                      <a:lnTo>
                        <a:pt x="0" y="991"/>
                      </a:lnTo>
                      <a:lnTo>
                        <a:pt x="0" y="821"/>
                      </a:lnTo>
                      <a:lnTo>
                        <a:pt x="0" y="650"/>
                      </a:lnTo>
                      <a:lnTo>
                        <a:pt x="0" y="477"/>
                      </a:lnTo>
                      <a:lnTo>
                        <a:pt x="0" y="308"/>
                      </a:lnTo>
                      <a:lnTo>
                        <a:pt x="3" y="276"/>
                      </a:lnTo>
                      <a:lnTo>
                        <a:pt x="12" y="245"/>
                      </a:lnTo>
                      <a:lnTo>
                        <a:pt x="25" y="216"/>
                      </a:lnTo>
                      <a:lnTo>
                        <a:pt x="45" y="189"/>
                      </a:lnTo>
                      <a:lnTo>
                        <a:pt x="69" y="164"/>
                      </a:lnTo>
                      <a:lnTo>
                        <a:pt x="97" y="142"/>
                      </a:lnTo>
                      <a:lnTo>
                        <a:pt x="130" y="120"/>
                      </a:lnTo>
                      <a:lnTo>
                        <a:pt x="166" y="101"/>
                      </a:lnTo>
                      <a:lnTo>
                        <a:pt x="206" y="85"/>
                      </a:lnTo>
                      <a:lnTo>
                        <a:pt x="248" y="69"/>
                      </a:lnTo>
                      <a:lnTo>
                        <a:pt x="293" y="55"/>
                      </a:lnTo>
                      <a:lnTo>
                        <a:pt x="340" y="42"/>
                      </a:lnTo>
                      <a:lnTo>
                        <a:pt x="390" y="32"/>
                      </a:lnTo>
                      <a:lnTo>
                        <a:pt x="441" y="23"/>
                      </a:lnTo>
                      <a:lnTo>
                        <a:pt x="492" y="16"/>
                      </a:lnTo>
                      <a:lnTo>
                        <a:pt x="545" y="10"/>
                      </a:lnTo>
                      <a:lnTo>
                        <a:pt x="599" y="5"/>
                      </a:lnTo>
                      <a:lnTo>
                        <a:pt x="653" y="2"/>
                      </a:lnTo>
                      <a:lnTo>
                        <a:pt x="706" y="0"/>
                      </a:lnTo>
                      <a:lnTo>
                        <a:pt x="758" y="0"/>
                      </a:lnTo>
                      <a:close/>
                    </a:path>
                  </a:pathLst>
                </a:custGeom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62" tIns="34281" rIns="68562" bIns="3428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>
                    <a:defRPr/>
                  </a:pPr>
                  <a:endParaRPr lang="en-US" sz="1349" kern="0">
                    <a:solidFill>
                      <a:prstClr val="black"/>
                    </a:solidFill>
                    <a:latin typeface="+mj-lt"/>
                  </a:endParaRPr>
                </a:p>
              </p:txBody>
            </p:sp>
            <p:sp>
              <p:nvSpPr>
                <p:cNvPr id="65" name="Freeform 14">
                  <a:extLst>
                    <a:ext uri="{FF2B5EF4-FFF2-40B4-BE49-F238E27FC236}">
                      <a16:creationId xmlns:a16="http://schemas.microsoft.com/office/drawing/2014/main" xmlns="" id="{FE6D99BB-E294-4F87-8A25-8E3271A4FB4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40104" y="2597406"/>
                  <a:ext cx="329607" cy="370808"/>
                </a:xfrm>
                <a:custGeom>
                  <a:avLst/>
                  <a:gdLst>
                    <a:gd name="T0" fmla="*/ 39 w 1293"/>
                    <a:gd name="T1" fmla="*/ 790 h 1450"/>
                    <a:gd name="T2" fmla="*/ 130 w 1293"/>
                    <a:gd name="T3" fmla="*/ 828 h 1450"/>
                    <a:gd name="T4" fmla="*/ 233 w 1293"/>
                    <a:gd name="T5" fmla="*/ 858 h 1450"/>
                    <a:gd name="T6" fmla="*/ 348 w 1293"/>
                    <a:gd name="T7" fmla="*/ 879 h 1450"/>
                    <a:gd name="T8" fmla="*/ 466 w 1293"/>
                    <a:gd name="T9" fmla="*/ 893 h 1450"/>
                    <a:gd name="T10" fmla="*/ 587 w 1293"/>
                    <a:gd name="T11" fmla="*/ 899 h 1450"/>
                    <a:gd name="T12" fmla="*/ 707 w 1293"/>
                    <a:gd name="T13" fmla="*/ 899 h 1450"/>
                    <a:gd name="T14" fmla="*/ 827 w 1293"/>
                    <a:gd name="T15" fmla="*/ 893 h 1450"/>
                    <a:gd name="T16" fmla="*/ 946 w 1293"/>
                    <a:gd name="T17" fmla="*/ 879 h 1450"/>
                    <a:gd name="T18" fmla="*/ 1061 w 1293"/>
                    <a:gd name="T19" fmla="*/ 858 h 1450"/>
                    <a:gd name="T20" fmla="*/ 1164 w 1293"/>
                    <a:gd name="T21" fmla="*/ 828 h 1450"/>
                    <a:gd name="T22" fmla="*/ 1255 w 1293"/>
                    <a:gd name="T23" fmla="*/ 790 h 1450"/>
                    <a:gd name="T24" fmla="*/ 1293 w 1293"/>
                    <a:gd name="T25" fmla="*/ 1208 h 1450"/>
                    <a:gd name="T26" fmla="*/ 1278 w 1293"/>
                    <a:gd name="T27" fmla="*/ 1253 h 1450"/>
                    <a:gd name="T28" fmla="*/ 1236 w 1293"/>
                    <a:gd name="T29" fmla="*/ 1298 h 1450"/>
                    <a:gd name="T30" fmla="*/ 1168 w 1293"/>
                    <a:gd name="T31" fmla="*/ 1341 h 1450"/>
                    <a:gd name="T32" fmla="*/ 1080 w 1293"/>
                    <a:gd name="T33" fmla="*/ 1380 h 1450"/>
                    <a:gd name="T34" fmla="*/ 973 w 1293"/>
                    <a:gd name="T35" fmla="*/ 1412 h 1450"/>
                    <a:gd name="T36" fmla="*/ 851 w 1293"/>
                    <a:gd name="T37" fmla="*/ 1436 h 1450"/>
                    <a:gd name="T38" fmla="*/ 717 w 1293"/>
                    <a:gd name="T39" fmla="*/ 1449 h 1450"/>
                    <a:gd name="T40" fmla="*/ 577 w 1293"/>
                    <a:gd name="T41" fmla="*/ 1449 h 1450"/>
                    <a:gd name="T42" fmla="*/ 443 w 1293"/>
                    <a:gd name="T43" fmla="*/ 1436 h 1450"/>
                    <a:gd name="T44" fmla="*/ 320 w 1293"/>
                    <a:gd name="T45" fmla="*/ 1412 h 1450"/>
                    <a:gd name="T46" fmla="*/ 213 w 1293"/>
                    <a:gd name="T47" fmla="*/ 1380 h 1450"/>
                    <a:gd name="T48" fmla="*/ 125 w 1293"/>
                    <a:gd name="T49" fmla="*/ 1341 h 1450"/>
                    <a:gd name="T50" fmla="*/ 58 w 1293"/>
                    <a:gd name="T51" fmla="*/ 1298 h 1450"/>
                    <a:gd name="T52" fmla="*/ 15 w 1293"/>
                    <a:gd name="T53" fmla="*/ 1253 h 1450"/>
                    <a:gd name="T54" fmla="*/ 0 w 1293"/>
                    <a:gd name="T55" fmla="*/ 1208 h 1450"/>
                    <a:gd name="T56" fmla="*/ 646 w 1293"/>
                    <a:gd name="T57" fmla="*/ 0 h 1450"/>
                    <a:gd name="T58" fmla="*/ 786 w 1293"/>
                    <a:gd name="T59" fmla="*/ 4 h 1450"/>
                    <a:gd name="T60" fmla="*/ 914 w 1293"/>
                    <a:gd name="T61" fmla="*/ 18 h 1450"/>
                    <a:gd name="T62" fmla="*/ 1029 w 1293"/>
                    <a:gd name="T63" fmla="*/ 38 h 1450"/>
                    <a:gd name="T64" fmla="*/ 1127 w 1293"/>
                    <a:gd name="T65" fmla="*/ 65 h 1450"/>
                    <a:gd name="T66" fmla="*/ 1205 w 1293"/>
                    <a:gd name="T67" fmla="*/ 97 h 1450"/>
                    <a:gd name="T68" fmla="*/ 1260 w 1293"/>
                    <a:gd name="T69" fmla="*/ 134 h 1450"/>
                    <a:gd name="T70" fmla="*/ 1290 w 1293"/>
                    <a:gd name="T71" fmla="*/ 175 h 1450"/>
                    <a:gd name="T72" fmla="*/ 1290 w 1293"/>
                    <a:gd name="T73" fmla="*/ 219 h 1450"/>
                    <a:gd name="T74" fmla="*/ 1260 w 1293"/>
                    <a:gd name="T75" fmla="*/ 259 h 1450"/>
                    <a:gd name="T76" fmla="*/ 1205 w 1293"/>
                    <a:gd name="T77" fmla="*/ 296 h 1450"/>
                    <a:gd name="T78" fmla="*/ 1127 w 1293"/>
                    <a:gd name="T79" fmla="*/ 329 h 1450"/>
                    <a:gd name="T80" fmla="*/ 1029 w 1293"/>
                    <a:gd name="T81" fmla="*/ 356 h 1450"/>
                    <a:gd name="T82" fmla="*/ 914 w 1293"/>
                    <a:gd name="T83" fmla="*/ 376 h 1450"/>
                    <a:gd name="T84" fmla="*/ 786 w 1293"/>
                    <a:gd name="T85" fmla="*/ 389 h 1450"/>
                    <a:gd name="T86" fmla="*/ 646 w 1293"/>
                    <a:gd name="T87" fmla="*/ 394 h 1450"/>
                    <a:gd name="T88" fmla="*/ 508 w 1293"/>
                    <a:gd name="T89" fmla="*/ 389 h 1450"/>
                    <a:gd name="T90" fmla="*/ 380 w 1293"/>
                    <a:gd name="T91" fmla="*/ 376 h 1450"/>
                    <a:gd name="T92" fmla="*/ 265 w 1293"/>
                    <a:gd name="T93" fmla="*/ 356 h 1450"/>
                    <a:gd name="T94" fmla="*/ 167 w 1293"/>
                    <a:gd name="T95" fmla="*/ 329 h 1450"/>
                    <a:gd name="T96" fmla="*/ 89 w 1293"/>
                    <a:gd name="T97" fmla="*/ 296 h 1450"/>
                    <a:gd name="T98" fmla="*/ 33 w 1293"/>
                    <a:gd name="T99" fmla="*/ 259 h 1450"/>
                    <a:gd name="T100" fmla="*/ 4 w 1293"/>
                    <a:gd name="T101" fmla="*/ 219 h 1450"/>
                    <a:gd name="T102" fmla="*/ 4 w 1293"/>
                    <a:gd name="T103" fmla="*/ 175 h 1450"/>
                    <a:gd name="T104" fmla="*/ 33 w 1293"/>
                    <a:gd name="T105" fmla="*/ 134 h 1450"/>
                    <a:gd name="T106" fmla="*/ 89 w 1293"/>
                    <a:gd name="T107" fmla="*/ 97 h 1450"/>
                    <a:gd name="T108" fmla="*/ 167 w 1293"/>
                    <a:gd name="T109" fmla="*/ 65 h 1450"/>
                    <a:gd name="T110" fmla="*/ 265 w 1293"/>
                    <a:gd name="T111" fmla="*/ 38 h 1450"/>
                    <a:gd name="T112" fmla="*/ 380 w 1293"/>
                    <a:gd name="T113" fmla="*/ 18 h 1450"/>
                    <a:gd name="T114" fmla="*/ 508 w 1293"/>
                    <a:gd name="T115" fmla="*/ 4 h 1450"/>
                    <a:gd name="T116" fmla="*/ 646 w 1293"/>
                    <a:gd name="T117" fmla="*/ 0 h 14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93" h="1450">
                      <a:moveTo>
                        <a:pt x="0" y="767"/>
                      </a:moveTo>
                      <a:lnTo>
                        <a:pt x="39" y="790"/>
                      </a:lnTo>
                      <a:lnTo>
                        <a:pt x="82" y="810"/>
                      </a:lnTo>
                      <a:lnTo>
                        <a:pt x="130" y="828"/>
                      </a:lnTo>
                      <a:lnTo>
                        <a:pt x="180" y="844"/>
                      </a:lnTo>
                      <a:lnTo>
                        <a:pt x="233" y="858"/>
                      </a:lnTo>
                      <a:lnTo>
                        <a:pt x="289" y="869"/>
                      </a:lnTo>
                      <a:lnTo>
                        <a:pt x="348" y="879"/>
                      </a:lnTo>
                      <a:lnTo>
                        <a:pt x="407" y="886"/>
                      </a:lnTo>
                      <a:lnTo>
                        <a:pt x="466" y="893"/>
                      </a:lnTo>
                      <a:lnTo>
                        <a:pt x="527" y="897"/>
                      </a:lnTo>
                      <a:lnTo>
                        <a:pt x="587" y="899"/>
                      </a:lnTo>
                      <a:lnTo>
                        <a:pt x="646" y="900"/>
                      </a:lnTo>
                      <a:lnTo>
                        <a:pt x="707" y="899"/>
                      </a:lnTo>
                      <a:lnTo>
                        <a:pt x="767" y="897"/>
                      </a:lnTo>
                      <a:lnTo>
                        <a:pt x="827" y="893"/>
                      </a:lnTo>
                      <a:lnTo>
                        <a:pt x="887" y="886"/>
                      </a:lnTo>
                      <a:lnTo>
                        <a:pt x="946" y="879"/>
                      </a:lnTo>
                      <a:lnTo>
                        <a:pt x="1005" y="869"/>
                      </a:lnTo>
                      <a:lnTo>
                        <a:pt x="1061" y="858"/>
                      </a:lnTo>
                      <a:lnTo>
                        <a:pt x="1113" y="844"/>
                      </a:lnTo>
                      <a:lnTo>
                        <a:pt x="1164" y="828"/>
                      </a:lnTo>
                      <a:lnTo>
                        <a:pt x="1212" y="810"/>
                      </a:lnTo>
                      <a:lnTo>
                        <a:pt x="1255" y="790"/>
                      </a:lnTo>
                      <a:lnTo>
                        <a:pt x="1293" y="767"/>
                      </a:lnTo>
                      <a:lnTo>
                        <a:pt x="1293" y="1208"/>
                      </a:lnTo>
                      <a:lnTo>
                        <a:pt x="1290" y="1231"/>
                      </a:lnTo>
                      <a:lnTo>
                        <a:pt x="1278" y="1253"/>
                      </a:lnTo>
                      <a:lnTo>
                        <a:pt x="1260" y="1276"/>
                      </a:lnTo>
                      <a:lnTo>
                        <a:pt x="1236" y="1298"/>
                      </a:lnTo>
                      <a:lnTo>
                        <a:pt x="1205" y="1319"/>
                      </a:lnTo>
                      <a:lnTo>
                        <a:pt x="1168" y="1341"/>
                      </a:lnTo>
                      <a:lnTo>
                        <a:pt x="1127" y="1361"/>
                      </a:lnTo>
                      <a:lnTo>
                        <a:pt x="1080" y="1380"/>
                      </a:lnTo>
                      <a:lnTo>
                        <a:pt x="1029" y="1397"/>
                      </a:lnTo>
                      <a:lnTo>
                        <a:pt x="973" y="1412"/>
                      </a:lnTo>
                      <a:lnTo>
                        <a:pt x="914" y="1425"/>
                      </a:lnTo>
                      <a:lnTo>
                        <a:pt x="851" y="1436"/>
                      </a:lnTo>
                      <a:lnTo>
                        <a:pt x="786" y="1444"/>
                      </a:lnTo>
                      <a:lnTo>
                        <a:pt x="717" y="1449"/>
                      </a:lnTo>
                      <a:lnTo>
                        <a:pt x="646" y="1450"/>
                      </a:lnTo>
                      <a:lnTo>
                        <a:pt x="577" y="1449"/>
                      </a:lnTo>
                      <a:lnTo>
                        <a:pt x="508" y="1444"/>
                      </a:lnTo>
                      <a:lnTo>
                        <a:pt x="443" y="1436"/>
                      </a:lnTo>
                      <a:lnTo>
                        <a:pt x="380" y="1425"/>
                      </a:lnTo>
                      <a:lnTo>
                        <a:pt x="320" y="1412"/>
                      </a:lnTo>
                      <a:lnTo>
                        <a:pt x="265" y="1397"/>
                      </a:lnTo>
                      <a:lnTo>
                        <a:pt x="213" y="1380"/>
                      </a:lnTo>
                      <a:lnTo>
                        <a:pt x="167" y="1361"/>
                      </a:lnTo>
                      <a:lnTo>
                        <a:pt x="125" y="1341"/>
                      </a:lnTo>
                      <a:lnTo>
                        <a:pt x="89" y="1319"/>
                      </a:lnTo>
                      <a:lnTo>
                        <a:pt x="58" y="1298"/>
                      </a:lnTo>
                      <a:lnTo>
                        <a:pt x="33" y="1276"/>
                      </a:lnTo>
                      <a:lnTo>
                        <a:pt x="15" y="1253"/>
                      </a:lnTo>
                      <a:lnTo>
                        <a:pt x="4" y="1231"/>
                      </a:lnTo>
                      <a:lnTo>
                        <a:pt x="0" y="1208"/>
                      </a:lnTo>
                      <a:lnTo>
                        <a:pt x="0" y="767"/>
                      </a:lnTo>
                      <a:close/>
                      <a:moveTo>
                        <a:pt x="646" y="0"/>
                      </a:moveTo>
                      <a:lnTo>
                        <a:pt x="717" y="1"/>
                      </a:lnTo>
                      <a:lnTo>
                        <a:pt x="786" y="4"/>
                      </a:lnTo>
                      <a:lnTo>
                        <a:pt x="851" y="11"/>
                      </a:lnTo>
                      <a:lnTo>
                        <a:pt x="914" y="18"/>
                      </a:lnTo>
                      <a:lnTo>
                        <a:pt x="973" y="26"/>
                      </a:lnTo>
                      <a:lnTo>
                        <a:pt x="1029" y="38"/>
                      </a:lnTo>
                      <a:lnTo>
                        <a:pt x="1080" y="51"/>
                      </a:lnTo>
                      <a:lnTo>
                        <a:pt x="1127" y="65"/>
                      </a:lnTo>
                      <a:lnTo>
                        <a:pt x="1168" y="80"/>
                      </a:lnTo>
                      <a:lnTo>
                        <a:pt x="1205" y="97"/>
                      </a:lnTo>
                      <a:lnTo>
                        <a:pt x="1236" y="115"/>
                      </a:lnTo>
                      <a:lnTo>
                        <a:pt x="1260" y="134"/>
                      </a:lnTo>
                      <a:lnTo>
                        <a:pt x="1278" y="154"/>
                      </a:lnTo>
                      <a:lnTo>
                        <a:pt x="1290" y="175"/>
                      </a:lnTo>
                      <a:lnTo>
                        <a:pt x="1293" y="196"/>
                      </a:lnTo>
                      <a:lnTo>
                        <a:pt x="1290" y="219"/>
                      </a:lnTo>
                      <a:lnTo>
                        <a:pt x="1278" y="239"/>
                      </a:lnTo>
                      <a:lnTo>
                        <a:pt x="1260" y="259"/>
                      </a:lnTo>
                      <a:lnTo>
                        <a:pt x="1236" y="278"/>
                      </a:lnTo>
                      <a:lnTo>
                        <a:pt x="1205" y="296"/>
                      </a:lnTo>
                      <a:lnTo>
                        <a:pt x="1168" y="313"/>
                      </a:lnTo>
                      <a:lnTo>
                        <a:pt x="1127" y="329"/>
                      </a:lnTo>
                      <a:lnTo>
                        <a:pt x="1080" y="343"/>
                      </a:lnTo>
                      <a:lnTo>
                        <a:pt x="1029" y="356"/>
                      </a:lnTo>
                      <a:lnTo>
                        <a:pt x="973" y="367"/>
                      </a:lnTo>
                      <a:lnTo>
                        <a:pt x="914" y="376"/>
                      </a:lnTo>
                      <a:lnTo>
                        <a:pt x="851" y="383"/>
                      </a:lnTo>
                      <a:lnTo>
                        <a:pt x="786" y="389"/>
                      </a:lnTo>
                      <a:lnTo>
                        <a:pt x="717" y="393"/>
                      </a:lnTo>
                      <a:lnTo>
                        <a:pt x="646" y="394"/>
                      </a:lnTo>
                      <a:lnTo>
                        <a:pt x="577" y="393"/>
                      </a:lnTo>
                      <a:lnTo>
                        <a:pt x="508" y="389"/>
                      </a:lnTo>
                      <a:lnTo>
                        <a:pt x="443" y="383"/>
                      </a:lnTo>
                      <a:lnTo>
                        <a:pt x="380" y="376"/>
                      </a:lnTo>
                      <a:lnTo>
                        <a:pt x="320" y="367"/>
                      </a:lnTo>
                      <a:lnTo>
                        <a:pt x="265" y="356"/>
                      </a:lnTo>
                      <a:lnTo>
                        <a:pt x="213" y="343"/>
                      </a:lnTo>
                      <a:lnTo>
                        <a:pt x="167" y="329"/>
                      </a:lnTo>
                      <a:lnTo>
                        <a:pt x="125" y="313"/>
                      </a:lnTo>
                      <a:lnTo>
                        <a:pt x="89" y="296"/>
                      </a:lnTo>
                      <a:lnTo>
                        <a:pt x="58" y="278"/>
                      </a:lnTo>
                      <a:lnTo>
                        <a:pt x="33" y="259"/>
                      </a:lnTo>
                      <a:lnTo>
                        <a:pt x="15" y="239"/>
                      </a:lnTo>
                      <a:lnTo>
                        <a:pt x="4" y="219"/>
                      </a:lnTo>
                      <a:lnTo>
                        <a:pt x="0" y="196"/>
                      </a:lnTo>
                      <a:lnTo>
                        <a:pt x="4" y="175"/>
                      </a:lnTo>
                      <a:lnTo>
                        <a:pt x="15" y="154"/>
                      </a:lnTo>
                      <a:lnTo>
                        <a:pt x="33" y="134"/>
                      </a:lnTo>
                      <a:lnTo>
                        <a:pt x="58" y="115"/>
                      </a:lnTo>
                      <a:lnTo>
                        <a:pt x="89" y="97"/>
                      </a:lnTo>
                      <a:lnTo>
                        <a:pt x="125" y="80"/>
                      </a:lnTo>
                      <a:lnTo>
                        <a:pt x="167" y="65"/>
                      </a:lnTo>
                      <a:lnTo>
                        <a:pt x="213" y="51"/>
                      </a:lnTo>
                      <a:lnTo>
                        <a:pt x="265" y="38"/>
                      </a:lnTo>
                      <a:lnTo>
                        <a:pt x="320" y="26"/>
                      </a:lnTo>
                      <a:lnTo>
                        <a:pt x="380" y="18"/>
                      </a:lnTo>
                      <a:lnTo>
                        <a:pt x="443" y="11"/>
                      </a:lnTo>
                      <a:lnTo>
                        <a:pt x="508" y="4"/>
                      </a:lnTo>
                      <a:lnTo>
                        <a:pt x="577" y="1"/>
                      </a:lnTo>
                      <a:lnTo>
                        <a:pt x="6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62" tIns="34281" rIns="68562" bIns="3428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>
                    <a:defRPr/>
                  </a:pPr>
                  <a:endParaRPr lang="en-US" sz="1349" kern="0">
                    <a:solidFill>
                      <a:prstClr val="black"/>
                    </a:solidFill>
                    <a:latin typeface="+mj-lt"/>
                  </a:endParaRPr>
                </a:p>
              </p:txBody>
            </p:sp>
            <p:sp>
              <p:nvSpPr>
                <p:cNvPr id="66" name="Freeform 15">
                  <a:extLst>
                    <a:ext uri="{FF2B5EF4-FFF2-40B4-BE49-F238E27FC236}">
                      <a16:creationId xmlns:a16="http://schemas.microsoft.com/office/drawing/2014/main" xmlns="" id="{08E2EF2D-244A-40D5-8599-36BA1ECC21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104" y="2692348"/>
                  <a:ext cx="329607" cy="105689"/>
                </a:xfrm>
                <a:custGeom>
                  <a:avLst/>
                  <a:gdLst>
                    <a:gd name="T0" fmla="*/ 0 w 1293"/>
                    <a:gd name="T1" fmla="*/ 0 h 413"/>
                    <a:gd name="T2" fmla="*/ 39 w 1293"/>
                    <a:gd name="T3" fmla="*/ 22 h 413"/>
                    <a:gd name="T4" fmla="*/ 82 w 1293"/>
                    <a:gd name="T5" fmla="*/ 42 h 413"/>
                    <a:gd name="T6" fmla="*/ 129 w 1293"/>
                    <a:gd name="T7" fmla="*/ 60 h 413"/>
                    <a:gd name="T8" fmla="*/ 180 w 1293"/>
                    <a:gd name="T9" fmla="*/ 76 h 413"/>
                    <a:gd name="T10" fmla="*/ 233 w 1293"/>
                    <a:gd name="T11" fmla="*/ 90 h 413"/>
                    <a:gd name="T12" fmla="*/ 289 w 1293"/>
                    <a:gd name="T13" fmla="*/ 101 h 413"/>
                    <a:gd name="T14" fmla="*/ 346 w 1293"/>
                    <a:gd name="T15" fmla="*/ 111 h 413"/>
                    <a:gd name="T16" fmla="*/ 406 w 1293"/>
                    <a:gd name="T17" fmla="*/ 119 h 413"/>
                    <a:gd name="T18" fmla="*/ 466 w 1293"/>
                    <a:gd name="T19" fmla="*/ 125 h 413"/>
                    <a:gd name="T20" fmla="*/ 527 w 1293"/>
                    <a:gd name="T21" fmla="*/ 129 h 413"/>
                    <a:gd name="T22" fmla="*/ 587 w 1293"/>
                    <a:gd name="T23" fmla="*/ 131 h 413"/>
                    <a:gd name="T24" fmla="*/ 646 w 1293"/>
                    <a:gd name="T25" fmla="*/ 132 h 413"/>
                    <a:gd name="T26" fmla="*/ 707 w 1293"/>
                    <a:gd name="T27" fmla="*/ 131 h 413"/>
                    <a:gd name="T28" fmla="*/ 767 w 1293"/>
                    <a:gd name="T29" fmla="*/ 129 h 413"/>
                    <a:gd name="T30" fmla="*/ 827 w 1293"/>
                    <a:gd name="T31" fmla="*/ 125 h 413"/>
                    <a:gd name="T32" fmla="*/ 887 w 1293"/>
                    <a:gd name="T33" fmla="*/ 119 h 413"/>
                    <a:gd name="T34" fmla="*/ 946 w 1293"/>
                    <a:gd name="T35" fmla="*/ 111 h 413"/>
                    <a:gd name="T36" fmla="*/ 1005 w 1293"/>
                    <a:gd name="T37" fmla="*/ 101 h 413"/>
                    <a:gd name="T38" fmla="*/ 1061 w 1293"/>
                    <a:gd name="T39" fmla="*/ 90 h 413"/>
                    <a:gd name="T40" fmla="*/ 1113 w 1293"/>
                    <a:gd name="T41" fmla="*/ 76 h 413"/>
                    <a:gd name="T42" fmla="*/ 1164 w 1293"/>
                    <a:gd name="T43" fmla="*/ 60 h 413"/>
                    <a:gd name="T44" fmla="*/ 1212 w 1293"/>
                    <a:gd name="T45" fmla="*/ 42 h 413"/>
                    <a:gd name="T46" fmla="*/ 1255 w 1293"/>
                    <a:gd name="T47" fmla="*/ 22 h 413"/>
                    <a:gd name="T48" fmla="*/ 1293 w 1293"/>
                    <a:gd name="T49" fmla="*/ 0 h 413"/>
                    <a:gd name="T50" fmla="*/ 1293 w 1293"/>
                    <a:gd name="T51" fmla="*/ 281 h 413"/>
                    <a:gd name="T52" fmla="*/ 1255 w 1293"/>
                    <a:gd name="T53" fmla="*/ 303 h 413"/>
                    <a:gd name="T54" fmla="*/ 1212 w 1293"/>
                    <a:gd name="T55" fmla="*/ 324 h 413"/>
                    <a:gd name="T56" fmla="*/ 1164 w 1293"/>
                    <a:gd name="T57" fmla="*/ 341 h 413"/>
                    <a:gd name="T58" fmla="*/ 1113 w 1293"/>
                    <a:gd name="T59" fmla="*/ 357 h 413"/>
                    <a:gd name="T60" fmla="*/ 1061 w 1293"/>
                    <a:gd name="T61" fmla="*/ 371 h 413"/>
                    <a:gd name="T62" fmla="*/ 1005 w 1293"/>
                    <a:gd name="T63" fmla="*/ 382 h 413"/>
                    <a:gd name="T64" fmla="*/ 946 w 1293"/>
                    <a:gd name="T65" fmla="*/ 392 h 413"/>
                    <a:gd name="T66" fmla="*/ 887 w 1293"/>
                    <a:gd name="T67" fmla="*/ 400 h 413"/>
                    <a:gd name="T68" fmla="*/ 827 w 1293"/>
                    <a:gd name="T69" fmla="*/ 406 h 413"/>
                    <a:gd name="T70" fmla="*/ 767 w 1293"/>
                    <a:gd name="T71" fmla="*/ 410 h 413"/>
                    <a:gd name="T72" fmla="*/ 707 w 1293"/>
                    <a:gd name="T73" fmla="*/ 412 h 413"/>
                    <a:gd name="T74" fmla="*/ 646 w 1293"/>
                    <a:gd name="T75" fmla="*/ 413 h 413"/>
                    <a:gd name="T76" fmla="*/ 587 w 1293"/>
                    <a:gd name="T77" fmla="*/ 412 h 413"/>
                    <a:gd name="T78" fmla="*/ 527 w 1293"/>
                    <a:gd name="T79" fmla="*/ 410 h 413"/>
                    <a:gd name="T80" fmla="*/ 466 w 1293"/>
                    <a:gd name="T81" fmla="*/ 406 h 413"/>
                    <a:gd name="T82" fmla="*/ 407 w 1293"/>
                    <a:gd name="T83" fmla="*/ 400 h 413"/>
                    <a:gd name="T84" fmla="*/ 348 w 1293"/>
                    <a:gd name="T85" fmla="*/ 392 h 413"/>
                    <a:gd name="T86" fmla="*/ 289 w 1293"/>
                    <a:gd name="T87" fmla="*/ 382 h 413"/>
                    <a:gd name="T88" fmla="*/ 233 w 1293"/>
                    <a:gd name="T89" fmla="*/ 371 h 413"/>
                    <a:gd name="T90" fmla="*/ 180 w 1293"/>
                    <a:gd name="T91" fmla="*/ 357 h 413"/>
                    <a:gd name="T92" fmla="*/ 130 w 1293"/>
                    <a:gd name="T93" fmla="*/ 341 h 413"/>
                    <a:gd name="T94" fmla="*/ 82 w 1293"/>
                    <a:gd name="T95" fmla="*/ 324 h 413"/>
                    <a:gd name="T96" fmla="*/ 39 w 1293"/>
                    <a:gd name="T97" fmla="*/ 303 h 413"/>
                    <a:gd name="T98" fmla="*/ 0 w 1293"/>
                    <a:gd name="T99" fmla="*/ 281 h 413"/>
                    <a:gd name="T100" fmla="*/ 0 w 1293"/>
                    <a:gd name="T101" fmla="*/ 0 h 4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93" h="413">
                      <a:moveTo>
                        <a:pt x="0" y="0"/>
                      </a:moveTo>
                      <a:lnTo>
                        <a:pt x="39" y="22"/>
                      </a:lnTo>
                      <a:lnTo>
                        <a:pt x="82" y="42"/>
                      </a:lnTo>
                      <a:lnTo>
                        <a:pt x="129" y="60"/>
                      </a:lnTo>
                      <a:lnTo>
                        <a:pt x="180" y="76"/>
                      </a:lnTo>
                      <a:lnTo>
                        <a:pt x="233" y="90"/>
                      </a:lnTo>
                      <a:lnTo>
                        <a:pt x="289" y="101"/>
                      </a:lnTo>
                      <a:lnTo>
                        <a:pt x="346" y="111"/>
                      </a:lnTo>
                      <a:lnTo>
                        <a:pt x="406" y="119"/>
                      </a:lnTo>
                      <a:lnTo>
                        <a:pt x="466" y="125"/>
                      </a:lnTo>
                      <a:lnTo>
                        <a:pt x="527" y="129"/>
                      </a:lnTo>
                      <a:lnTo>
                        <a:pt x="587" y="131"/>
                      </a:lnTo>
                      <a:lnTo>
                        <a:pt x="646" y="132"/>
                      </a:lnTo>
                      <a:lnTo>
                        <a:pt x="707" y="131"/>
                      </a:lnTo>
                      <a:lnTo>
                        <a:pt x="767" y="129"/>
                      </a:lnTo>
                      <a:lnTo>
                        <a:pt x="827" y="125"/>
                      </a:lnTo>
                      <a:lnTo>
                        <a:pt x="887" y="119"/>
                      </a:lnTo>
                      <a:lnTo>
                        <a:pt x="946" y="111"/>
                      </a:lnTo>
                      <a:lnTo>
                        <a:pt x="1005" y="101"/>
                      </a:lnTo>
                      <a:lnTo>
                        <a:pt x="1061" y="90"/>
                      </a:lnTo>
                      <a:lnTo>
                        <a:pt x="1113" y="76"/>
                      </a:lnTo>
                      <a:lnTo>
                        <a:pt x="1164" y="60"/>
                      </a:lnTo>
                      <a:lnTo>
                        <a:pt x="1212" y="42"/>
                      </a:lnTo>
                      <a:lnTo>
                        <a:pt x="1255" y="22"/>
                      </a:lnTo>
                      <a:lnTo>
                        <a:pt x="1293" y="0"/>
                      </a:lnTo>
                      <a:lnTo>
                        <a:pt x="1293" y="281"/>
                      </a:lnTo>
                      <a:lnTo>
                        <a:pt x="1255" y="303"/>
                      </a:lnTo>
                      <a:lnTo>
                        <a:pt x="1212" y="324"/>
                      </a:lnTo>
                      <a:lnTo>
                        <a:pt x="1164" y="341"/>
                      </a:lnTo>
                      <a:lnTo>
                        <a:pt x="1113" y="357"/>
                      </a:lnTo>
                      <a:lnTo>
                        <a:pt x="1061" y="371"/>
                      </a:lnTo>
                      <a:lnTo>
                        <a:pt x="1005" y="382"/>
                      </a:lnTo>
                      <a:lnTo>
                        <a:pt x="946" y="392"/>
                      </a:lnTo>
                      <a:lnTo>
                        <a:pt x="887" y="400"/>
                      </a:lnTo>
                      <a:lnTo>
                        <a:pt x="827" y="406"/>
                      </a:lnTo>
                      <a:lnTo>
                        <a:pt x="767" y="410"/>
                      </a:lnTo>
                      <a:lnTo>
                        <a:pt x="707" y="412"/>
                      </a:lnTo>
                      <a:lnTo>
                        <a:pt x="646" y="413"/>
                      </a:lnTo>
                      <a:lnTo>
                        <a:pt x="587" y="412"/>
                      </a:lnTo>
                      <a:lnTo>
                        <a:pt x="527" y="410"/>
                      </a:lnTo>
                      <a:lnTo>
                        <a:pt x="466" y="406"/>
                      </a:lnTo>
                      <a:lnTo>
                        <a:pt x="407" y="400"/>
                      </a:lnTo>
                      <a:lnTo>
                        <a:pt x="348" y="392"/>
                      </a:lnTo>
                      <a:lnTo>
                        <a:pt x="289" y="382"/>
                      </a:lnTo>
                      <a:lnTo>
                        <a:pt x="233" y="371"/>
                      </a:lnTo>
                      <a:lnTo>
                        <a:pt x="180" y="357"/>
                      </a:lnTo>
                      <a:lnTo>
                        <a:pt x="130" y="341"/>
                      </a:lnTo>
                      <a:lnTo>
                        <a:pt x="82" y="324"/>
                      </a:lnTo>
                      <a:lnTo>
                        <a:pt x="39" y="303"/>
                      </a:lnTo>
                      <a:lnTo>
                        <a:pt x="0" y="28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40000"/>
                    <a:lumOff val="6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68562" tIns="34281" rIns="68562" bIns="3428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>
                    <a:defRPr/>
                  </a:pPr>
                  <a:endParaRPr lang="en-US" sz="1349" kern="0">
                    <a:solidFill>
                      <a:prstClr val="black"/>
                    </a:solidFill>
                    <a:latin typeface="+mj-lt"/>
                  </a:endParaRPr>
                </a:p>
              </p:txBody>
            </p:sp>
          </p:grp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xmlns="" id="{450CAC52-170F-4226-AC8B-4FB59C55FC1B}"/>
                </a:ext>
              </a:extLst>
            </p:cNvPr>
            <p:cNvGrpSpPr/>
            <p:nvPr/>
          </p:nvGrpSpPr>
          <p:grpSpPr>
            <a:xfrm>
              <a:off x="4074351" y="4247763"/>
              <a:ext cx="246499" cy="255381"/>
              <a:chOff x="4674196" y="1216839"/>
              <a:chExt cx="328665" cy="340508"/>
            </a:xfrm>
          </p:grpSpPr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xmlns="" id="{C5D6A505-DA86-4701-A40B-E7DC88774B53}"/>
                  </a:ext>
                </a:extLst>
              </p:cNvPr>
              <p:cNvCxnSpPr/>
              <p:nvPr/>
            </p:nvCxnSpPr>
            <p:spPr>
              <a:xfrm>
                <a:off x="4674196" y="1387093"/>
                <a:ext cx="328665" cy="0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" lastClr="FFFFFF">
                    <a:lumMod val="50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xmlns="" id="{A56A000A-3AFC-433F-B4BE-B625710827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8528" y="1216839"/>
                <a:ext cx="0" cy="340508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" lastClr="FFFFFF">
                    <a:lumMod val="50000"/>
                  </a:sysClr>
                </a:solidFill>
                <a:prstDash val="solid"/>
                <a:miter lim="800000"/>
              </a:ln>
              <a:effectLst/>
            </p:spPr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xmlns="" id="{83865A2C-08CE-4B71-8AAB-EC7DDA5DC672}"/>
                </a:ext>
              </a:extLst>
            </p:cNvPr>
            <p:cNvGrpSpPr/>
            <p:nvPr/>
          </p:nvGrpSpPr>
          <p:grpSpPr>
            <a:xfrm>
              <a:off x="5406628" y="4247763"/>
              <a:ext cx="246499" cy="255381"/>
              <a:chOff x="4674196" y="1216839"/>
              <a:chExt cx="328665" cy="340508"/>
            </a:xfrm>
          </p:grpSpPr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xmlns="" id="{07AF8B83-2D05-4499-A97D-DAB3BE64A063}"/>
                  </a:ext>
                </a:extLst>
              </p:cNvPr>
              <p:cNvCxnSpPr/>
              <p:nvPr/>
            </p:nvCxnSpPr>
            <p:spPr>
              <a:xfrm>
                <a:off x="4674196" y="1387093"/>
                <a:ext cx="328665" cy="0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" lastClr="FFFFFF">
                    <a:lumMod val="50000"/>
                  </a:sys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xmlns="" id="{BA946D4C-8FD0-48C8-9128-F1A6A89600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8528" y="1216839"/>
                <a:ext cx="0" cy="340508"/>
              </a:xfrm>
              <a:prstGeom prst="line">
                <a:avLst/>
              </a:prstGeom>
              <a:noFill/>
              <a:ln w="28575" cap="flat" cmpd="sng" algn="ctr">
                <a:solidFill>
                  <a:sysClr val="window" lastClr="FFFFFF">
                    <a:lumMod val="50000"/>
                  </a:sysClr>
                </a:solidFill>
                <a:prstDash val="solid"/>
                <a:miter lim="800000"/>
              </a:ln>
              <a:effectLst/>
            </p:spPr>
          </p:cxnSp>
        </p:grp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xmlns="" id="{E42BB56C-302F-492E-AC95-0C3D8CA0C55B}"/>
              </a:ext>
            </a:extLst>
          </p:cNvPr>
          <p:cNvSpPr txBox="1"/>
          <p:nvPr/>
        </p:nvSpPr>
        <p:spPr>
          <a:xfrm>
            <a:off x="898633" y="1283406"/>
            <a:ext cx="10394737" cy="131574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FFFFFF"/>
                </a:solidFill>
                <a:latin typeface="Arial"/>
                <a:cs typeface="Arial"/>
              </a:rPr>
              <a:t>ArcGIS </a:t>
            </a:r>
            <a:r>
              <a:rPr lang="en-US" dirty="0">
                <a:solidFill>
                  <a:srgbClr val="FFFFFF"/>
                </a:solidFill>
                <a:latin typeface="Arial"/>
                <a:cs typeface="Arial"/>
              </a:rPr>
              <a:t>Enterprise is the</a:t>
            </a:r>
            <a:r>
              <a:rPr lang="en-US" b="0" i="0" dirty="0">
                <a:solidFill>
                  <a:srgbClr val="FFFFFF"/>
                </a:solidFill>
                <a:effectLst/>
                <a:latin typeface="Arial"/>
                <a:cs typeface="Arial"/>
              </a:rPr>
              <a:t> foundational software system for GIS, powering mapping and visualization, analytics, and data management. </a:t>
            </a:r>
            <a:r>
              <a:rPr lang="en-US" dirty="0" smtClean="0">
                <a:solidFill>
                  <a:srgbClr val="FFFFFF"/>
                </a:solidFill>
                <a:latin typeface="Arial"/>
                <a:cs typeface="Arial"/>
              </a:rPr>
              <a:t>It</a:t>
            </a:r>
            <a:r>
              <a:rPr lang="en-US" b="0" i="0" dirty="0">
                <a:solidFill>
                  <a:srgbClr val="FFFFFF"/>
                </a:solidFill>
                <a:effectLst/>
                <a:latin typeface="Arial"/>
                <a:cs typeface="Arial"/>
              </a:rPr>
              <a:t> is tightly integrated with ArcGIS Desktop, ArcGIS Pro and </a:t>
            </a:r>
            <a:r>
              <a:rPr lang="en-US" b="0" i="0" u="none" strike="noStrike" dirty="0">
                <a:solidFill>
                  <a:srgbClr val="FFFFFF"/>
                </a:solidFill>
                <a:effectLst/>
                <a:latin typeface="Arial"/>
                <a:cs typeface="Arial"/>
              </a:rPr>
              <a:t>ArcGIS Online</a:t>
            </a:r>
            <a:r>
              <a:rPr lang="en-US" b="0" i="0" dirty="0">
                <a:solidFill>
                  <a:srgbClr val="FFFFFF"/>
                </a:solidFill>
                <a:effectLst/>
                <a:latin typeface="Arial"/>
                <a:cs typeface="Arial"/>
              </a:rPr>
              <a:t>.</a:t>
            </a:r>
            <a:endParaRPr lang="en-US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6531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8">
            <a:extLst>
              <a:ext uri="{FF2B5EF4-FFF2-40B4-BE49-F238E27FC236}">
                <a16:creationId xmlns:a16="http://schemas.microsoft.com/office/drawing/2014/main" xmlns="" id="{5699D1F5-161A-45C7-83F1-E36B83E9B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9056"/>
            <a:ext cx="10972800" cy="1143000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cs typeface="Calibri"/>
              </a:rPr>
              <a:t>Front-End </a:t>
            </a:r>
            <a:r>
              <a:rPr lang="en-US" b="1" dirty="0" err="1" smtClean="0">
                <a:cs typeface="Calibri"/>
              </a:rPr>
              <a:t>Plans</a:t>
            </a:r>
            <a:r>
              <a:rPr lang="en-US" b="1" dirty="0" err="1">
                <a:cs typeface="Calibri"/>
              </a:rPr>
              <a:t>_</a:t>
            </a:r>
            <a:r>
              <a:rPr lang="en-US" b="1" dirty="0" err="1" smtClean="0">
                <a:cs typeface="Calibri"/>
              </a:rPr>
              <a:t>Web</a:t>
            </a:r>
            <a:r>
              <a:rPr lang="en-US" b="1" dirty="0" smtClean="0">
                <a:cs typeface="Calibri"/>
              </a:rPr>
              <a:t>-Based </a:t>
            </a:r>
            <a:r>
              <a:rPr lang="en-US" b="1" dirty="0">
                <a:cs typeface="Calibri"/>
              </a:rPr>
              <a:t>M</a:t>
            </a:r>
            <a:r>
              <a:rPr lang="en-US" b="1" dirty="0" smtClean="0">
                <a:cs typeface="Calibri"/>
              </a:rPr>
              <a:t>aps</a:t>
            </a:r>
            <a:endParaRPr lang="en-US" b="1" dirty="0"/>
          </a:p>
        </p:txBody>
      </p:sp>
      <p:pic>
        <p:nvPicPr>
          <p:cNvPr id="4" name="Picture 3" descr="Dashboar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633" y="1056893"/>
            <a:ext cx="2920447" cy="2192502"/>
          </a:xfrm>
          <a:prstGeom prst="rect">
            <a:avLst/>
          </a:prstGeom>
        </p:spPr>
      </p:pic>
      <p:sp>
        <p:nvSpPr>
          <p:cNvPr id="45" name="Left-Right Arrow 44"/>
          <p:cNvSpPr/>
          <p:nvPr/>
        </p:nvSpPr>
        <p:spPr>
          <a:xfrm>
            <a:off x="4624666" y="2769811"/>
            <a:ext cx="2169732" cy="281842"/>
          </a:xfrm>
          <a:prstGeom prst="leftRightArrow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8" name="Picture 47" descr="Ser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973" y="2565836"/>
            <a:ext cx="1727250" cy="634664"/>
          </a:xfrm>
          <a:prstGeom prst="rect">
            <a:avLst/>
          </a:prstGeom>
        </p:spPr>
      </p:pic>
      <p:pic>
        <p:nvPicPr>
          <p:cNvPr id="50" name="Picture 49" descr="Ser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347" y="4000801"/>
            <a:ext cx="1727250" cy="634664"/>
          </a:xfrm>
          <a:prstGeom prst="rect">
            <a:avLst/>
          </a:prstGeom>
        </p:spPr>
      </p:pic>
      <p:pic>
        <p:nvPicPr>
          <p:cNvPr id="51" name="Picture 50" descr="Ser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973" y="5486056"/>
            <a:ext cx="1727250" cy="634664"/>
          </a:xfrm>
          <a:prstGeom prst="rect">
            <a:avLst/>
          </a:prstGeom>
        </p:spPr>
      </p:pic>
      <p:sp>
        <p:nvSpPr>
          <p:cNvPr id="52" name="Left-Right Arrow 51"/>
          <p:cNvSpPr/>
          <p:nvPr/>
        </p:nvSpPr>
        <p:spPr>
          <a:xfrm rot="5400000">
            <a:off x="7737141" y="3605443"/>
            <a:ext cx="403904" cy="293405"/>
          </a:xfrm>
          <a:prstGeom prst="leftRightArrow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3" name="Left-Right Arrow 52"/>
          <p:cNvSpPr/>
          <p:nvPr/>
        </p:nvSpPr>
        <p:spPr>
          <a:xfrm rot="5400000">
            <a:off x="7724770" y="5065192"/>
            <a:ext cx="428646" cy="293404"/>
          </a:xfrm>
          <a:prstGeom prst="leftRightArrow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7107347" y="3122057"/>
            <a:ext cx="1590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 Web Server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7379674" y="4634304"/>
            <a:ext cx="1147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GIS Server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352102" y="6131212"/>
            <a:ext cx="106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8972874" y="2719308"/>
            <a:ext cx="286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IIS with ArcGIS Web Adaptor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8972874" y="4199555"/>
            <a:ext cx="1459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ArcGIS Server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8972874" y="5648830"/>
            <a:ext cx="1851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ArcGIS Data Store</a:t>
            </a:r>
            <a:endParaRPr lang="en-US" dirty="0"/>
          </a:p>
        </p:txBody>
      </p:sp>
      <p:pic>
        <p:nvPicPr>
          <p:cNvPr id="60" name="Picture 59" descr="Untitled-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473" y="4340763"/>
            <a:ext cx="1574538" cy="142145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723755" y="5693401"/>
            <a:ext cx="22405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IBM </a:t>
            </a:r>
            <a:r>
              <a:rPr lang="en-US" dirty="0" smtClean="0"/>
              <a:t>Watson Assistant</a:t>
            </a:r>
          </a:p>
          <a:p>
            <a:pPr algn="ctr"/>
            <a:r>
              <a:rPr lang="en-US" dirty="0" smtClean="0"/>
              <a:t>&amp; Watson Studio</a:t>
            </a:r>
            <a:endParaRPr lang="en-US" dirty="0"/>
          </a:p>
        </p:txBody>
      </p:sp>
      <p:sp>
        <p:nvSpPr>
          <p:cNvPr id="62" name="Left-Right Arrow 61"/>
          <p:cNvSpPr/>
          <p:nvPr/>
        </p:nvSpPr>
        <p:spPr>
          <a:xfrm rot="5400000">
            <a:off x="3216296" y="3602420"/>
            <a:ext cx="900867" cy="293406"/>
          </a:xfrm>
          <a:prstGeom prst="leftRightArrow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51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C90560-7894-4AFC-8FF5-A233B763F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cs typeface="Calibri"/>
              </a:rPr>
              <a:t>Back-End</a:t>
            </a:r>
            <a:r>
              <a:rPr lang="en-US" b="1" dirty="0">
                <a:cs typeface="Calibri"/>
              </a:rPr>
              <a:t>: Flood </a:t>
            </a:r>
            <a:r>
              <a:rPr lang="en-US" b="1" dirty="0" smtClean="0">
                <a:cs typeface="Calibri"/>
              </a:rPr>
              <a:t>Risk Database</a:t>
            </a:r>
            <a:r>
              <a:rPr lang="en-US" b="1" dirty="0">
                <a:cs typeface="Calibri"/>
              </a:rPr>
              <a:t> 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9E792F0-EBEF-4157-ADEB-6755F1F7A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C00000"/>
                </a:solidFill>
                <a:cs typeface="Calibri"/>
              </a:rPr>
              <a:t>_Flood </a:t>
            </a:r>
            <a:r>
              <a:rPr lang="en-US" dirty="0">
                <a:solidFill>
                  <a:srgbClr val="C00000"/>
                </a:solidFill>
                <a:cs typeface="Calibri"/>
              </a:rPr>
              <a:t>hazard(address/parcel, annual chance, duration):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  <a:cs typeface="Calibri"/>
              </a:rPr>
              <a:t>                             {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                   Calculate probability;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                   Return probability;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                                         </a:t>
            </a:r>
            <a:r>
              <a:rPr lang="en-US" dirty="0">
                <a:solidFill>
                  <a:srgbClr val="C00000"/>
                </a:solidFill>
                <a:cs typeface="Calibri"/>
              </a:rPr>
              <a:t> }</a:t>
            </a:r>
          </a:p>
          <a:p>
            <a:pPr marL="0" indent="0">
              <a:buNone/>
            </a:pPr>
            <a:r>
              <a:rPr lang="en-US" dirty="0" smtClean="0">
                <a:cs typeface="Calibri"/>
              </a:rPr>
              <a:t>_Generate </a:t>
            </a:r>
            <a:r>
              <a:rPr lang="en-US" dirty="0">
                <a:cs typeface="Calibri"/>
              </a:rPr>
              <a:t>a table </a:t>
            </a:r>
          </a:p>
          <a:p>
            <a:pPr marL="0" indent="0">
              <a:buNone/>
            </a:pPr>
            <a:r>
              <a:rPr lang="en-US" dirty="0" smtClean="0">
                <a:cs typeface="Calibri"/>
              </a:rPr>
              <a:t>_Pass </a:t>
            </a:r>
            <a:r>
              <a:rPr lang="en-US" dirty="0">
                <a:cs typeface="Calibri"/>
              </a:rPr>
              <a:t>the table to front end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5382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1A83CFAD-3587-495C-9F73-F40C6A3B8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01"/>
            <a:ext cx="109728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ea typeface="+mj-lt"/>
                <a:cs typeface="+mj-lt"/>
              </a:rPr>
              <a:t/>
            </a:r>
            <a:br>
              <a:rPr lang="en-US" b="1" dirty="0" smtClean="0">
                <a:ea typeface="+mj-lt"/>
                <a:cs typeface="+mj-lt"/>
              </a:rPr>
            </a:br>
            <a:r>
              <a:rPr lang="en-US" b="1" dirty="0" smtClean="0">
                <a:ea typeface="+mj-lt"/>
                <a:cs typeface="+mj-lt"/>
              </a:rPr>
              <a:t>Back-</a:t>
            </a:r>
            <a:r>
              <a:rPr lang="en-US" b="1" dirty="0" err="1" smtClean="0">
                <a:ea typeface="+mj-lt"/>
                <a:cs typeface="+mj-lt"/>
              </a:rPr>
              <a:t>End_Recommendation</a:t>
            </a:r>
            <a:r>
              <a:rPr lang="en-US" b="1" dirty="0" smtClean="0">
                <a:ea typeface="+mj-lt"/>
                <a:cs typeface="+mj-lt"/>
              </a:rPr>
              <a:t> </a:t>
            </a:r>
            <a:r>
              <a:rPr lang="en-US" b="1" dirty="0">
                <a:ea typeface="+mj-lt"/>
                <a:cs typeface="+mj-lt"/>
              </a:rPr>
              <a:t>Engine</a:t>
            </a:r>
            <a:endParaRPr lang="en-US" dirty="0">
              <a:cs typeface="Calibri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455F84A8-8660-4260-BD0D-E263D839E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407" y="1550596"/>
            <a:ext cx="109728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cs typeface="Calibri"/>
              </a:rPr>
              <a:t>_Calculating freeboard Elevation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Calibri"/>
              </a:rPr>
              <a:t>construction cost:</a:t>
            </a:r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Construction cost( address/Building/Parcel, #</a:t>
            </a:r>
            <a:r>
              <a:rPr lang="en-US" dirty="0" err="1">
                <a:cs typeface="Calibri"/>
              </a:rPr>
              <a:t>storeys</a:t>
            </a:r>
            <a:r>
              <a:rPr lang="en-US" dirty="0">
                <a:cs typeface="Calibri"/>
              </a:rPr>
              <a:t>, foundation type, square footage):</a:t>
            </a:r>
            <a:endParaRPr lang="en-US" dirty="0"/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                  {</a:t>
            </a:r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                      Output= Building cost/</a:t>
            </a:r>
            <a:r>
              <a:rPr lang="en-US" dirty="0" err="1">
                <a:cs typeface="Calibri"/>
              </a:rPr>
              <a:t>sf</a:t>
            </a:r>
            <a:r>
              <a:rPr lang="en-US" dirty="0">
                <a:cs typeface="Calibri"/>
              </a:rPr>
              <a:t> *Building </a:t>
            </a:r>
            <a:r>
              <a:rPr lang="en-US" dirty="0" err="1">
                <a:cs typeface="Calibri"/>
              </a:rPr>
              <a:t>sf</a:t>
            </a:r>
            <a:r>
              <a:rPr lang="en-US" dirty="0">
                <a:cs typeface="Calibri"/>
              </a:rPr>
              <a:t> * freeboard % increase            </a:t>
            </a:r>
          </a:p>
          <a:p>
            <a:pPr marL="914400" lvl="2" indent="0">
              <a:buNone/>
            </a:pPr>
            <a:endParaRPr lang="en-US" dirty="0">
              <a:cs typeface="Calibri"/>
            </a:endParaRPr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                       Return output</a:t>
            </a:r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                      }</a:t>
            </a:r>
            <a:endParaRPr lang="en-US" dirty="0"/>
          </a:p>
          <a:p>
            <a:pPr marL="914400" lvl="2" indent="0">
              <a:buNone/>
            </a:pPr>
            <a:endParaRPr lang="en-US" dirty="0">
              <a:ea typeface="+mn-lt"/>
              <a:cs typeface="+mn-lt"/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xmlns="" id="{46D5BA5C-9F51-4519-9E02-8873885BBAEA}"/>
              </a:ext>
            </a:extLst>
          </p:cNvPr>
          <p:cNvCxnSpPr/>
          <p:nvPr/>
        </p:nvCxnSpPr>
        <p:spPr>
          <a:xfrm>
            <a:off x="4114801" y="3755886"/>
            <a:ext cx="1356139" cy="2118138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xmlns="" id="{89115532-BC8D-43C4-A1DF-804227574262}"/>
              </a:ext>
            </a:extLst>
          </p:cNvPr>
          <p:cNvCxnSpPr>
            <a:cxnSpLocks/>
          </p:cNvCxnSpPr>
          <p:nvPr/>
        </p:nvCxnSpPr>
        <p:spPr>
          <a:xfrm>
            <a:off x="6478105" y="3755888"/>
            <a:ext cx="980660" cy="1002749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xmlns="" id="{9CCE885A-8567-4397-A9C3-61EEA93833CF}"/>
              </a:ext>
            </a:extLst>
          </p:cNvPr>
          <p:cNvCxnSpPr>
            <a:cxnSpLocks/>
          </p:cNvCxnSpPr>
          <p:nvPr/>
        </p:nvCxnSpPr>
        <p:spPr>
          <a:xfrm>
            <a:off x="8035237" y="3755886"/>
            <a:ext cx="1543876" cy="616227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5954495A-1400-4F41-B69A-07468E80FFC7}"/>
              </a:ext>
            </a:extLst>
          </p:cNvPr>
          <p:cNvSpPr txBox="1"/>
          <p:nvPr/>
        </p:nvSpPr>
        <p:spPr>
          <a:xfrm>
            <a:off x="7661277" y="4591188"/>
            <a:ext cx="1473201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6">
                    <a:lumMod val="75000"/>
                  </a:schemeClr>
                </a:solidFill>
                <a:cs typeface="Calibri"/>
              </a:rPr>
              <a:t>User input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5174D0C-C20D-4C80-A3A0-9D3405A31BD5}"/>
              </a:ext>
            </a:extLst>
          </p:cNvPr>
          <p:cNvSpPr txBox="1"/>
          <p:nvPr/>
        </p:nvSpPr>
        <p:spPr>
          <a:xfrm>
            <a:off x="5551281" y="5043877"/>
            <a:ext cx="3759200" cy="18158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Use ArcGIS API for/ </a:t>
            </a:r>
            <a:r>
              <a:rPr lang="en-US" sz="1600" b="1" dirty="0">
                <a:solidFill>
                  <a:srgbClr val="7030A0"/>
                </a:solidFill>
                <a:cs typeface="Calibri"/>
              </a:rPr>
              <a:t>write QUERY in data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 :</a:t>
            </a:r>
          </a:p>
          <a:p>
            <a:pPr algn="ctr"/>
            <a:r>
              <a:rPr lang="en-US" sz="16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 Input 1 =&gt;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cs typeface="Calibri"/>
              </a:rPr>
              <a:t>Lattitude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-longitude or parish  info in LA </a:t>
            </a:r>
          </a:p>
          <a:p>
            <a:pPr marL="285750" indent="-285750">
              <a:buFont typeface="Arial"/>
              <a:buChar char="•"/>
            </a:pPr>
            <a:r>
              <a:rPr lang="en-US" sz="1600" b="1" dirty="0">
                <a:solidFill>
                  <a:srgbClr val="7030A0"/>
                </a:solidFill>
                <a:cs typeface="Calibri"/>
              </a:rPr>
              <a:t>Write QUERY in data:</a:t>
            </a:r>
          </a:p>
          <a:p>
            <a:pPr algn="ctr"/>
            <a:r>
              <a:rPr lang="en-US" sz="16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      Parish info  =&gt; Get/calculate building cost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43B5F27C-76A3-4BB5-A133-C678C25C3FD3}"/>
              </a:ext>
            </a:extLst>
          </p:cNvPr>
          <p:cNvSpPr txBox="1"/>
          <p:nvPr/>
        </p:nvSpPr>
        <p:spPr>
          <a:xfrm>
            <a:off x="9519521" y="3688335"/>
            <a:ext cx="2676940" cy="18158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b="1">
                <a:solidFill>
                  <a:srgbClr val="7030A0"/>
                </a:solidFill>
                <a:cs typeface="Calibri"/>
              </a:rPr>
              <a:t>Write code</a:t>
            </a:r>
            <a:r>
              <a:rPr lang="en-US" sz="1600">
                <a:solidFill>
                  <a:schemeClr val="accent6">
                    <a:lumMod val="75000"/>
                  </a:schemeClr>
                </a:solidFill>
                <a:cs typeface="Calibri"/>
              </a:rPr>
              <a:t> for the table X (Methodology)</a:t>
            </a:r>
          </a:p>
          <a:p>
            <a:pPr marL="285750" indent="-285750">
              <a:buFont typeface="Arial"/>
              <a:buChar char="•"/>
            </a:pPr>
            <a:r>
              <a:rPr lang="en-US" sz="1600" b="1">
                <a:solidFill>
                  <a:srgbClr val="7030A0"/>
                </a:solidFill>
                <a:cs typeface="Calibri"/>
              </a:rPr>
              <a:t>Write QUERY in data:</a:t>
            </a:r>
            <a:r>
              <a:rPr lang="en-US" sz="1600">
                <a:solidFill>
                  <a:schemeClr val="accent6">
                    <a:lumMod val="75000"/>
                  </a:schemeClr>
                </a:solidFill>
                <a:cs typeface="Calibri"/>
              </a:rPr>
              <a:t> </a:t>
            </a:r>
          </a:p>
          <a:p>
            <a:r>
              <a:rPr lang="en-US" sz="1600">
                <a:solidFill>
                  <a:schemeClr val="accent6">
                    <a:lumMod val="75000"/>
                  </a:schemeClr>
                </a:solidFill>
                <a:cs typeface="Calibri"/>
              </a:rPr>
              <a:t>         Input 1=&gt; zone and BFE </a:t>
            </a:r>
            <a:endParaRPr lang="en-US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1600">
                <a:solidFill>
                  <a:schemeClr val="accent6">
                    <a:lumMod val="75000"/>
                  </a:schemeClr>
                </a:solidFill>
                <a:cs typeface="Calibri"/>
              </a:rPr>
              <a:t>Match with zone and BFE in the table</a:t>
            </a:r>
          </a:p>
          <a:p>
            <a:pPr marL="285750" indent="-285750">
              <a:buFont typeface="Arial"/>
              <a:buChar char="•"/>
            </a:pPr>
            <a:r>
              <a:rPr lang="en-US" sz="1600">
                <a:solidFill>
                  <a:schemeClr val="accent6">
                    <a:lumMod val="75000"/>
                  </a:schemeClr>
                </a:solidFill>
                <a:cs typeface="Calibri"/>
              </a:rPr>
              <a:t>Look up the value</a:t>
            </a:r>
          </a:p>
        </p:txBody>
      </p:sp>
    </p:spTree>
    <p:extLst>
      <p:ext uri="{BB962C8B-B14F-4D97-AF65-F5344CB8AC3E}">
        <p14:creationId xmlns:p14="http://schemas.microsoft.com/office/powerpoint/2010/main" val="1799086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1A83CFAD-3587-495C-9F73-F40C6A3B8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>
                <a:ea typeface="+mj-lt"/>
                <a:cs typeface="+mj-lt"/>
              </a:rPr>
              <a:t/>
            </a:r>
            <a:br>
              <a:rPr lang="en-US" b="1" dirty="0">
                <a:ea typeface="+mj-lt"/>
                <a:cs typeface="+mj-lt"/>
              </a:rPr>
            </a:br>
            <a:r>
              <a:rPr lang="en-US" b="1" dirty="0" smtClean="0">
                <a:ea typeface="+mj-lt"/>
                <a:cs typeface="+mj-lt"/>
              </a:rPr>
              <a:t>Back-</a:t>
            </a:r>
            <a:r>
              <a:rPr lang="en-US" b="1" dirty="0" err="1" smtClean="0">
                <a:ea typeface="+mj-lt"/>
                <a:cs typeface="+mj-lt"/>
              </a:rPr>
              <a:t>End_Recommendation</a:t>
            </a:r>
            <a:r>
              <a:rPr lang="en-US" b="1" dirty="0" smtClean="0">
                <a:ea typeface="+mj-lt"/>
                <a:cs typeface="+mj-lt"/>
              </a:rPr>
              <a:t> Engine</a:t>
            </a:r>
            <a:endParaRPr lang="en-US" dirty="0">
              <a:ea typeface="+mj-lt"/>
              <a:cs typeface="+mj-lt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455F84A8-8660-4260-BD0D-E263D839E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cs typeface="Calibri"/>
              </a:rPr>
              <a:t>_Calculating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Calibri"/>
              </a:rPr>
              <a:t>Insurance premium:</a:t>
            </a:r>
          </a:p>
          <a:p>
            <a:pPr marL="914400" lvl="2" indent="0">
              <a:buNone/>
            </a:pPr>
            <a:endParaRPr lang="en-US" dirty="0">
              <a:ea typeface="+mn-lt"/>
              <a:cs typeface="+mn-lt"/>
            </a:endParaRPr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Insurance premium( address/building/parcel, #</a:t>
            </a:r>
            <a:r>
              <a:rPr lang="en-US" dirty="0" err="1">
                <a:cs typeface="Calibri"/>
              </a:rPr>
              <a:t>storeys</a:t>
            </a:r>
            <a:r>
              <a:rPr lang="en-US" dirty="0">
                <a:cs typeface="Calibri"/>
              </a:rPr>
              <a:t>, foundation type, square footage):</a:t>
            </a:r>
            <a:endParaRPr lang="en-US" dirty="0"/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           {</a:t>
            </a:r>
            <a:endParaRPr lang="en-US" b="1" dirty="0">
              <a:cs typeface="Calibri"/>
            </a:endParaRPr>
          </a:p>
          <a:p>
            <a:pPr marL="914400" lvl="2" indent="0">
              <a:buNone/>
            </a:pPr>
            <a:r>
              <a:rPr lang="en-US" b="1" dirty="0">
                <a:cs typeface="Calibri"/>
              </a:rPr>
              <a:t>                      Step 1:</a:t>
            </a:r>
            <a:r>
              <a:rPr lang="en-US" dirty="0">
                <a:cs typeface="Calibri"/>
              </a:rPr>
              <a:t> </a:t>
            </a:r>
            <a:r>
              <a:rPr lang="en-US" b="1" dirty="0">
                <a:solidFill>
                  <a:srgbClr val="C00000"/>
                </a:solidFill>
                <a:cs typeface="Calibri"/>
              </a:rPr>
              <a:t>write QUERY in data</a:t>
            </a:r>
            <a:r>
              <a:rPr lang="en-US" dirty="0">
                <a:cs typeface="Calibri"/>
              </a:rPr>
              <a:t>: input 1 =&gt; BFE (100 years flood depth)</a:t>
            </a:r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       </a:t>
            </a:r>
            <a:r>
              <a:rPr lang="en-US" b="1" dirty="0">
                <a:cs typeface="Calibri"/>
              </a:rPr>
              <a:t>               Step 2:</a:t>
            </a:r>
            <a:r>
              <a:rPr lang="en-US" dirty="0">
                <a:cs typeface="Calibri"/>
              </a:rPr>
              <a:t> </a:t>
            </a:r>
            <a:r>
              <a:rPr lang="en-US" b="1" dirty="0">
                <a:solidFill>
                  <a:srgbClr val="C00000"/>
                </a:solidFill>
                <a:ea typeface="+mn-lt"/>
                <a:cs typeface="+mn-lt"/>
              </a:rPr>
              <a:t>write QUERY in data: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input 1 =&gt; Flood Zone (A or V Zone)</a:t>
            </a:r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                      </a:t>
            </a:r>
            <a:r>
              <a:rPr lang="en-US" b="1" dirty="0" smtClean="0">
                <a:cs typeface="Calibri"/>
              </a:rPr>
              <a:t>Step </a:t>
            </a:r>
            <a:r>
              <a:rPr lang="en-US" b="1" dirty="0">
                <a:cs typeface="Calibri"/>
              </a:rPr>
              <a:t>3: </a:t>
            </a:r>
            <a:r>
              <a:rPr lang="en-US" b="1" dirty="0">
                <a:solidFill>
                  <a:srgbClr val="C00000"/>
                </a:solidFill>
                <a:cs typeface="Calibri"/>
              </a:rPr>
              <a:t>write code</a:t>
            </a:r>
            <a:r>
              <a:rPr lang="en-US" dirty="0">
                <a:cs typeface="Calibri"/>
              </a:rPr>
              <a:t> for table 6 (Methodology)</a:t>
            </a:r>
            <a:endParaRPr lang="en-US" dirty="0">
              <a:ea typeface="+mn-lt"/>
              <a:cs typeface="+mn-lt"/>
            </a:endParaRPr>
          </a:p>
          <a:p>
            <a:pPr marL="1828800" lvl="4" indent="0">
              <a:buNone/>
            </a:pPr>
            <a:r>
              <a:rPr lang="en-US" sz="2400" dirty="0">
                <a:ea typeface="+mn-lt"/>
                <a:cs typeface="+mn-lt"/>
              </a:rPr>
              <a:t>     </a:t>
            </a:r>
            <a:r>
              <a:rPr lang="en-US" sz="2400" b="1" dirty="0">
                <a:ea typeface="+mn-lt"/>
                <a:cs typeface="+mn-lt"/>
              </a:rPr>
              <a:t>  </a:t>
            </a:r>
            <a:r>
              <a:rPr lang="en-US" sz="2400" b="1" dirty="0" smtClean="0">
                <a:ea typeface="+mn-lt"/>
                <a:cs typeface="+mn-lt"/>
              </a:rPr>
              <a:t>Step </a:t>
            </a:r>
            <a:r>
              <a:rPr lang="en-US" sz="2400" b="1" dirty="0">
                <a:ea typeface="+mn-lt"/>
                <a:cs typeface="+mn-lt"/>
              </a:rPr>
              <a:t>4:</a:t>
            </a:r>
            <a:r>
              <a:rPr lang="en-US" sz="2400" dirty="0">
                <a:ea typeface="+mn-lt"/>
                <a:cs typeface="+mn-lt"/>
              </a:rPr>
              <a:t>  Match BFE and Flood Zone to look up in table 6 (Methodology)</a:t>
            </a:r>
          </a:p>
          <a:p>
            <a:pPr marL="1828800" lvl="4" indent="0">
              <a:buNone/>
            </a:pPr>
            <a:r>
              <a:rPr lang="en-US" sz="2400" dirty="0">
                <a:ea typeface="+mn-lt"/>
                <a:cs typeface="+mn-lt"/>
              </a:rPr>
              <a:t>     </a:t>
            </a:r>
            <a:r>
              <a:rPr lang="en-US" sz="2400" b="1" dirty="0">
                <a:ea typeface="+mn-lt"/>
                <a:cs typeface="+mn-lt"/>
              </a:rPr>
              <a:t>   Step 5:  </a:t>
            </a:r>
            <a:r>
              <a:rPr lang="en-US" sz="2400" dirty="0">
                <a:ea typeface="+mn-lt"/>
                <a:cs typeface="+mn-lt"/>
              </a:rPr>
              <a:t>Return insurance premium value</a:t>
            </a:r>
            <a:endParaRPr lang="en-US" sz="2400" dirty="0">
              <a:cs typeface="Calibri"/>
            </a:endParaRPr>
          </a:p>
          <a:p>
            <a:pPr marL="914400" lvl="2" indent="0">
              <a:buNone/>
            </a:pPr>
            <a:r>
              <a:rPr lang="en-US" dirty="0">
                <a:cs typeface="Calibri"/>
              </a:rPr>
              <a:t>                    }</a:t>
            </a:r>
            <a:endParaRPr lang="en-US" dirty="0"/>
          </a:p>
          <a:p>
            <a:pPr marL="914400" lvl="2" indent="0">
              <a:buNone/>
            </a:pP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1224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8D8189-5F11-46CC-9D01-90C8E20D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809" y="308225"/>
            <a:ext cx="109728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b="1" dirty="0" smtClean="0">
                <a:cs typeface="Calibri"/>
              </a:rPr>
              <a:t>Back-End _GIS Database Focus on </a:t>
            </a:r>
            <a:r>
              <a:rPr lang="en-US" b="1" dirty="0" smtClean="0">
                <a:cs typeface="Calibri"/>
              </a:rPr>
              <a:t/>
            </a:r>
            <a:br>
              <a:rPr lang="en-US" b="1" dirty="0" smtClean="0">
                <a:cs typeface="Calibri"/>
              </a:rPr>
            </a:br>
            <a:r>
              <a:rPr lang="en-US" sz="4000" b="1" dirty="0" smtClean="0">
                <a:cs typeface="Calibri"/>
              </a:rPr>
              <a:t>Environmental Justice &amp; Equity Framework </a:t>
            </a:r>
            <a:r>
              <a:rPr lang="en-US" b="1" dirty="0" smtClean="0">
                <a:cs typeface="Calibri"/>
              </a:rPr>
              <a:t/>
            </a:r>
            <a:br>
              <a:rPr lang="en-US" b="1" dirty="0" smtClean="0">
                <a:cs typeface="Calibri"/>
              </a:rPr>
            </a:br>
            <a:endParaRPr lang="en-US" b="1" dirty="0"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5761C5E-5CEB-4D23-AC8B-0A7419E85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615" y="1245182"/>
            <a:ext cx="5249115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smtClean="0">
                <a:cs typeface="Calibri"/>
              </a:rPr>
              <a:t>_Methods / </a:t>
            </a:r>
            <a:r>
              <a:rPr lang="en-US" dirty="0">
                <a:cs typeface="Calibri"/>
              </a:rPr>
              <a:t>F</a:t>
            </a:r>
            <a:r>
              <a:rPr lang="en-US" dirty="0" smtClean="0">
                <a:cs typeface="Calibri"/>
              </a:rPr>
              <a:t>unctions </a:t>
            </a:r>
          </a:p>
          <a:p>
            <a:pPr marL="0" indent="0">
              <a:buNone/>
            </a:pPr>
            <a:r>
              <a:rPr lang="en-US" sz="2600" dirty="0">
                <a:cs typeface="Calibri"/>
              </a:rPr>
              <a:t> </a:t>
            </a:r>
            <a:r>
              <a:rPr lang="en-US" sz="2600" dirty="0" smtClean="0">
                <a:cs typeface="Calibri"/>
              </a:rPr>
              <a:t>    </a:t>
            </a:r>
            <a:r>
              <a:rPr lang="en-US" sz="2600" dirty="0" smtClean="0"/>
              <a:t>_Household Median Income</a:t>
            </a:r>
            <a:endParaRPr lang="en-US" sz="2600" dirty="0"/>
          </a:p>
          <a:p>
            <a:pPr marL="0" indent="0">
              <a:buNone/>
            </a:pPr>
            <a:r>
              <a:rPr lang="en-US" sz="2600" dirty="0" smtClean="0"/>
              <a:t>     _Topography</a:t>
            </a:r>
          </a:p>
          <a:p>
            <a:pPr marL="0" indent="0">
              <a:buNone/>
            </a:pPr>
            <a:r>
              <a:rPr lang="en-US" sz="2600" dirty="0"/>
              <a:t> </a:t>
            </a:r>
            <a:r>
              <a:rPr lang="en-US" sz="2600" dirty="0" smtClean="0"/>
              <a:t>    _FIRM</a:t>
            </a:r>
          </a:p>
          <a:p>
            <a:pPr marL="0" indent="0">
              <a:buNone/>
            </a:pPr>
            <a:r>
              <a:rPr lang="en-US" sz="2600" dirty="0"/>
              <a:t> </a:t>
            </a:r>
            <a:r>
              <a:rPr lang="en-US" sz="2600" dirty="0" smtClean="0"/>
              <a:t>    _Foundation Type</a:t>
            </a:r>
          </a:p>
          <a:p>
            <a:pPr marL="0" indent="0">
              <a:buNone/>
            </a:pPr>
            <a:r>
              <a:rPr lang="en-US" sz="2600" dirty="0"/>
              <a:t> </a:t>
            </a:r>
            <a:r>
              <a:rPr lang="en-US" sz="2600" dirty="0" smtClean="0"/>
              <a:t>    _Road Drainage</a:t>
            </a:r>
          </a:p>
          <a:p>
            <a:pPr marL="0" indent="0">
              <a:buNone/>
            </a:pPr>
            <a:r>
              <a:rPr lang="en-US" sz="2600" dirty="0"/>
              <a:t> </a:t>
            </a:r>
            <a:r>
              <a:rPr lang="en-US" sz="2600" dirty="0" smtClean="0"/>
              <a:t>    _Gray Infrastructure</a:t>
            </a:r>
          </a:p>
          <a:p>
            <a:pPr marL="0" indent="0">
              <a:buNone/>
            </a:pPr>
            <a:r>
              <a:rPr lang="en-US" sz="2600" dirty="0"/>
              <a:t> </a:t>
            </a:r>
            <a:r>
              <a:rPr lang="en-US" sz="2600" dirty="0" smtClean="0"/>
              <a:t>    _Planted Tree</a:t>
            </a:r>
          </a:p>
          <a:p>
            <a:pPr marL="0" indent="0">
              <a:buNone/>
            </a:pPr>
            <a:r>
              <a:rPr lang="en-US" sz="2600" dirty="0"/>
              <a:t> </a:t>
            </a:r>
            <a:r>
              <a:rPr lang="en-US" sz="2600" dirty="0" smtClean="0"/>
              <a:t>    _Rep </a:t>
            </a:r>
            <a:r>
              <a:rPr lang="en-US" sz="2600" dirty="0"/>
              <a:t>Loss Properties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3" descr="Tre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944" y="-68272"/>
            <a:ext cx="2815361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930" y="2290947"/>
            <a:ext cx="5533014" cy="436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512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8D8189-5F11-46CC-9D01-90C8E20D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70" y="274638"/>
            <a:ext cx="10972800" cy="1143000"/>
          </a:xfrm>
        </p:spPr>
        <p:txBody>
          <a:bodyPr/>
          <a:lstStyle/>
          <a:p>
            <a:pPr algn="l"/>
            <a:r>
              <a:rPr lang="en-US" b="1" dirty="0" smtClean="0">
                <a:cs typeface="Calibri"/>
              </a:rPr>
              <a:t>Back-</a:t>
            </a:r>
            <a:r>
              <a:rPr lang="en-US" b="1" dirty="0" err="1" smtClean="0">
                <a:cs typeface="Calibri"/>
              </a:rPr>
              <a:t>End_Mitigation</a:t>
            </a:r>
            <a:r>
              <a:rPr lang="en-US" b="1" dirty="0" smtClean="0">
                <a:cs typeface="Calibri"/>
              </a:rPr>
              <a:t> Database</a:t>
            </a:r>
            <a:endParaRPr lang="en-US" b="1" dirty="0"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5761C5E-5CEB-4D23-AC8B-0A7419E85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870" y="1600201"/>
            <a:ext cx="109728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smtClean="0">
                <a:cs typeface="Calibri"/>
              </a:rPr>
              <a:t>_Methods / Functions</a:t>
            </a:r>
            <a:endParaRPr lang="en-US" dirty="0">
              <a:cs typeface="Calibri"/>
            </a:endParaRPr>
          </a:p>
          <a:p>
            <a:pPr marL="914400" lvl="2" indent="0">
              <a:buNone/>
            </a:pPr>
            <a:r>
              <a:rPr lang="en-US" sz="2600" dirty="0" smtClean="0"/>
              <a:t>_Insurance</a:t>
            </a:r>
            <a:endParaRPr lang="en-US" sz="2600" dirty="0"/>
          </a:p>
          <a:p>
            <a:pPr marL="914400" lvl="2" indent="0">
              <a:buNone/>
            </a:pPr>
            <a:r>
              <a:rPr lang="en-US" sz="2600" dirty="0" smtClean="0"/>
              <a:t>_Elevation</a:t>
            </a:r>
            <a:endParaRPr lang="en-US" sz="2600" dirty="0"/>
          </a:p>
          <a:p>
            <a:pPr marL="914400" lvl="2" indent="0">
              <a:buNone/>
            </a:pPr>
            <a:r>
              <a:rPr lang="en-US" sz="2600" dirty="0" smtClean="0"/>
              <a:t>_Reconstruction</a:t>
            </a:r>
            <a:endParaRPr lang="en-US" sz="2600" dirty="0"/>
          </a:p>
          <a:p>
            <a:pPr marL="914400" lvl="2" indent="0">
              <a:buNone/>
            </a:pPr>
            <a:r>
              <a:rPr lang="en-US" sz="2600" dirty="0" smtClean="0"/>
              <a:t>_Barriers</a:t>
            </a:r>
            <a:endParaRPr lang="en-US" sz="2600" dirty="0"/>
          </a:p>
          <a:p>
            <a:pPr marL="914400" lvl="2" indent="0">
              <a:buNone/>
            </a:pPr>
            <a:r>
              <a:rPr lang="en-US" sz="2600" dirty="0" smtClean="0"/>
              <a:t>_Dry </a:t>
            </a:r>
            <a:r>
              <a:rPr lang="en-US" sz="2600" dirty="0" err="1"/>
              <a:t>floodproofing</a:t>
            </a:r>
            <a:endParaRPr lang="en-US" sz="2600" dirty="0"/>
          </a:p>
          <a:p>
            <a:pPr marL="914400" lvl="2" indent="0">
              <a:buNone/>
            </a:pPr>
            <a:r>
              <a:rPr lang="en-US" sz="2600" dirty="0" smtClean="0"/>
              <a:t>_Wet </a:t>
            </a:r>
            <a:r>
              <a:rPr lang="en-US" sz="2600" dirty="0" err="1"/>
              <a:t>floodproofing</a:t>
            </a:r>
            <a:endParaRPr lang="en-US" sz="2600" dirty="0"/>
          </a:p>
          <a:p>
            <a:pPr marL="914400" lvl="2" indent="0">
              <a:buNone/>
            </a:pPr>
            <a:r>
              <a:rPr lang="en-US" sz="2600" dirty="0" smtClean="0"/>
              <a:t>_Drainage </a:t>
            </a:r>
            <a:r>
              <a:rPr lang="en-US" sz="2600" dirty="0"/>
              <a:t>maintenance</a:t>
            </a:r>
          </a:p>
          <a:p>
            <a:pPr marL="914400" lvl="2" indent="0">
              <a:buNone/>
            </a:pPr>
            <a:r>
              <a:rPr lang="en-US" sz="2600" dirty="0" smtClean="0"/>
              <a:t>_Green </a:t>
            </a:r>
            <a:r>
              <a:rPr lang="en-US" sz="2600" dirty="0"/>
              <a:t>infrastructure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3" descr="Wet Floodproofing Design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341" y="2293964"/>
            <a:ext cx="7061676" cy="361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402572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698</TotalTime>
  <Words>335</Words>
  <Application>Microsoft Macintosh PowerPoint</Application>
  <PresentationFormat>Custom</PresentationFormat>
  <Paragraphs>115</Paragraphs>
  <Slides>18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Black</vt:lpstr>
      <vt:lpstr>Environmental Justice &amp; Equity of Flooding </vt:lpstr>
      <vt:lpstr>AR Web Portal</vt:lpstr>
      <vt:lpstr>Back-End_ArcGIS Enterprise</vt:lpstr>
      <vt:lpstr>Front-End Plans_Web-Based Maps</vt:lpstr>
      <vt:lpstr>Back-End: Flood Risk Database </vt:lpstr>
      <vt:lpstr> Back-End_Recommendation Engine</vt:lpstr>
      <vt:lpstr> Back-End_Recommendation Engine </vt:lpstr>
      <vt:lpstr>Back-End _GIS Database Focus on  Environmental Justice &amp; Equity Framework  </vt:lpstr>
      <vt:lpstr>Back-End_Mitigation Database</vt:lpstr>
      <vt:lpstr>Back-End_Cost-Benefit Analysis Data</vt:lpstr>
      <vt:lpstr>Lesson Learned from Applied Research</vt:lpstr>
      <vt:lpstr>AR Web Portal</vt:lpstr>
      <vt:lpstr>Reality</vt:lpstr>
      <vt:lpstr>Augmented Reality</vt:lpstr>
      <vt:lpstr>Augmented Reality</vt:lpstr>
      <vt:lpstr>Augmented Reality</vt:lpstr>
      <vt:lpstr>Augmented Reality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 End and Back End Plans </dc:title>
  <cp:lastModifiedBy>Hoang Tao</cp:lastModifiedBy>
  <cp:revision>40</cp:revision>
  <dcterms:modified xsi:type="dcterms:W3CDTF">2021-03-31T15:18:57Z</dcterms:modified>
</cp:coreProperties>
</file>

<file path=docProps/thumbnail.jpeg>
</file>